
<file path=[Content_Types].xml><?xml version="1.0" encoding="utf-8"?>
<Types xmlns="http://schemas.openxmlformats.org/package/2006/content-types">
  <Default Extension="png" ContentType="image/png"/>
  <Default Extension="emf" ContentType="image/x-emf"/>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2"/>
  </p:notesMasterIdLst>
  <p:sldIdLst>
    <p:sldId id="256" r:id="rId2"/>
    <p:sldId id="260" r:id="rId3"/>
    <p:sldId id="262" r:id="rId4"/>
    <p:sldId id="261" r:id="rId5"/>
    <p:sldId id="266" r:id="rId6"/>
    <p:sldId id="267" r:id="rId7"/>
    <p:sldId id="268" r:id="rId8"/>
    <p:sldId id="269" r:id="rId9"/>
    <p:sldId id="270" r:id="rId10"/>
    <p:sldId id="271" r:id="rId11"/>
    <p:sldId id="272" r:id="rId12"/>
    <p:sldId id="273" r:id="rId13"/>
    <p:sldId id="274" r:id="rId14"/>
    <p:sldId id="275" r:id="rId15"/>
    <p:sldId id="276" r:id="rId16"/>
    <p:sldId id="277" r:id="rId17"/>
    <p:sldId id="263" r:id="rId18"/>
    <p:sldId id="264" r:id="rId19"/>
    <p:sldId id="265" r:id="rId20"/>
    <p:sldId id="258"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7" d="100"/>
          <a:sy n="77" d="100"/>
        </p:scale>
        <p:origin x="36" y="221"/>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2.png>
</file>

<file path=ppt/media/image27.png>
</file>

<file path=ppt/media/image28.png>
</file>

<file path=ppt/media/image29.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0786D89-DB2A-4392-86CC-AE3FFCD36823}" type="datetimeFigureOut">
              <a:rPr lang="en-US" smtClean="0"/>
              <a:t>9/2/2016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DEA2177-B90C-4E12-8F73-2C67AC05FFAC}" type="slidenum">
              <a:rPr lang="en-US" smtClean="0"/>
              <a:t>‹#›</a:t>
            </a:fld>
            <a:endParaRPr lang="en-US"/>
          </a:p>
        </p:txBody>
      </p:sp>
    </p:spTree>
    <p:extLst>
      <p:ext uri="{BB962C8B-B14F-4D97-AF65-F5344CB8AC3E}">
        <p14:creationId xmlns:p14="http://schemas.microsoft.com/office/powerpoint/2010/main" val="42732583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EDEA2177-B90C-4E12-8F73-2C67AC05FFAC}" type="slidenum">
              <a:rPr lang="en-US" smtClean="0"/>
              <a:t>18</a:t>
            </a:fld>
            <a:endParaRPr lang="en-US"/>
          </a:p>
        </p:txBody>
      </p:sp>
    </p:spTree>
    <p:extLst>
      <p:ext uri="{BB962C8B-B14F-4D97-AF65-F5344CB8AC3E}">
        <p14:creationId xmlns:p14="http://schemas.microsoft.com/office/powerpoint/2010/main" val="87517452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06721C0C-39B7-4D43-B9A3-FBAAAF1A2D09}" type="datetimeFigureOut">
              <a:rPr lang="en-US" smtClean="0"/>
              <a:t>9/2/2016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D0061-0022-4E07-AF86-1065F6992662}" type="slidenum">
              <a:rPr lang="en-US" smtClean="0"/>
              <a:t>‹#›</a:t>
            </a:fld>
            <a:endParaRPr lang="en-US"/>
          </a:p>
        </p:txBody>
      </p:sp>
    </p:spTree>
    <p:extLst>
      <p:ext uri="{BB962C8B-B14F-4D97-AF65-F5344CB8AC3E}">
        <p14:creationId xmlns:p14="http://schemas.microsoft.com/office/powerpoint/2010/main" val="7993346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721C0C-39B7-4D43-B9A3-FBAAAF1A2D09}" type="datetimeFigureOut">
              <a:rPr lang="en-US" smtClean="0"/>
              <a:t>9/2/2016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D0061-0022-4E07-AF86-1065F6992662}" type="slidenum">
              <a:rPr lang="en-US" smtClean="0"/>
              <a:t>‹#›</a:t>
            </a:fld>
            <a:endParaRPr lang="en-US"/>
          </a:p>
        </p:txBody>
      </p:sp>
    </p:spTree>
    <p:extLst>
      <p:ext uri="{BB962C8B-B14F-4D97-AF65-F5344CB8AC3E}">
        <p14:creationId xmlns:p14="http://schemas.microsoft.com/office/powerpoint/2010/main" val="250137901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721C0C-39B7-4D43-B9A3-FBAAAF1A2D09}" type="datetimeFigureOut">
              <a:rPr lang="en-US" smtClean="0"/>
              <a:t>9/2/2016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D0061-0022-4E07-AF86-1065F6992662}" type="slidenum">
              <a:rPr lang="en-US" smtClean="0"/>
              <a:t>‹#›</a:t>
            </a:fld>
            <a:endParaRPr lang="en-US"/>
          </a:p>
        </p:txBody>
      </p:sp>
    </p:spTree>
    <p:extLst>
      <p:ext uri="{BB962C8B-B14F-4D97-AF65-F5344CB8AC3E}">
        <p14:creationId xmlns:p14="http://schemas.microsoft.com/office/powerpoint/2010/main" val="423387944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06721C0C-39B7-4D43-B9A3-FBAAAF1A2D09}" type="datetimeFigureOut">
              <a:rPr lang="en-US" smtClean="0"/>
              <a:t>9/2/2016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D0061-0022-4E07-AF86-1065F6992662}" type="slidenum">
              <a:rPr lang="en-US" smtClean="0"/>
              <a:t>‹#›</a:t>
            </a:fld>
            <a:endParaRPr lang="en-US"/>
          </a:p>
        </p:txBody>
      </p:sp>
    </p:spTree>
    <p:extLst>
      <p:ext uri="{BB962C8B-B14F-4D97-AF65-F5344CB8AC3E}">
        <p14:creationId xmlns:p14="http://schemas.microsoft.com/office/powerpoint/2010/main" val="26905716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6721C0C-39B7-4D43-B9A3-FBAAAF1A2D09}" type="datetimeFigureOut">
              <a:rPr lang="en-US" smtClean="0"/>
              <a:t>9/2/2016</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E9D0061-0022-4E07-AF86-1065F6992662}" type="slidenum">
              <a:rPr lang="en-US" smtClean="0"/>
              <a:t>‹#›</a:t>
            </a:fld>
            <a:endParaRPr lang="en-US"/>
          </a:p>
        </p:txBody>
      </p:sp>
    </p:spTree>
    <p:extLst>
      <p:ext uri="{BB962C8B-B14F-4D97-AF65-F5344CB8AC3E}">
        <p14:creationId xmlns:p14="http://schemas.microsoft.com/office/powerpoint/2010/main" val="2298507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06721C0C-39B7-4D43-B9A3-FBAAAF1A2D09}" type="datetimeFigureOut">
              <a:rPr lang="en-US" smtClean="0"/>
              <a:t>9/2/2016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9D0061-0022-4E07-AF86-1065F6992662}" type="slidenum">
              <a:rPr lang="en-US" smtClean="0"/>
              <a:t>‹#›</a:t>
            </a:fld>
            <a:endParaRPr lang="en-US"/>
          </a:p>
        </p:txBody>
      </p:sp>
    </p:spTree>
    <p:extLst>
      <p:ext uri="{BB962C8B-B14F-4D97-AF65-F5344CB8AC3E}">
        <p14:creationId xmlns:p14="http://schemas.microsoft.com/office/powerpoint/2010/main" val="171095607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06721C0C-39B7-4D43-B9A3-FBAAAF1A2D09}" type="datetimeFigureOut">
              <a:rPr lang="en-US" smtClean="0"/>
              <a:t>9/2/2016</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E9D0061-0022-4E07-AF86-1065F6992662}" type="slidenum">
              <a:rPr lang="en-US" smtClean="0"/>
              <a:t>‹#›</a:t>
            </a:fld>
            <a:endParaRPr lang="en-US"/>
          </a:p>
        </p:txBody>
      </p:sp>
    </p:spTree>
    <p:extLst>
      <p:ext uri="{BB962C8B-B14F-4D97-AF65-F5344CB8AC3E}">
        <p14:creationId xmlns:p14="http://schemas.microsoft.com/office/powerpoint/2010/main" val="3047983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06721C0C-39B7-4D43-B9A3-FBAAAF1A2D09}" type="datetimeFigureOut">
              <a:rPr lang="en-US" smtClean="0"/>
              <a:t>9/2/2016</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E9D0061-0022-4E07-AF86-1065F6992662}" type="slidenum">
              <a:rPr lang="en-US" smtClean="0"/>
              <a:t>‹#›</a:t>
            </a:fld>
            <a:endParaRPr lang="en-US"/>
          </a:p>
        </p:txBody>
      </p:sp>
    </p:spTree>
    <p:extLst>
      <p:ext uri="{BB962C8B-B14F-4D97-AF65-F5344CB8AC3E}">
        <p14:creationId xmlns:p14="http://schemas.microsoft.com/office/powerpoint/2010/main" val="43019074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6721C0C-39B7-4D43-B9A3-FBAAAF1A2D09}" type="datetimeFigureOut">
              <a:rPr lang="en-US" smtClean="0"/>
              <a:t>9/2/2016</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E9D0061-0022-4E07-AF86-1065F6992662}" type="slidenum">
              <a:rPr lang="en-US" smtClean="0"/>
              <a:t>‹#›</a:t>
            </a:fld>
            <a:endParaRPr lang="en-US"/>
          </a:p>
        </p:txBody>
      </p:sp>
    </p:spTree>
    <p:extLst>
      <p:ext uri="{BB962C8B-B14F-4D97-AF65-F5344CB8AC3E}">
        <p14:creationId xmlns:p14="http://schemas.microsoft.com/office/powerpoint/2010/main" val="152890530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6721C0C-39B7-4D43-B9A3-FBAAAF1A2D09}" type="datetimeFigureOut">
              <a:rPr lang="en-US" smtClean="0"/>
              <a:t>9/2/2016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9D0061-0022-4E07-AF86-1065F6992662}" type="slidenum">
              <a:rPr lang="en-US" smtClean="0"/>
              <a:t>‹#›</a:t>
            </a:fld>
            <a:endParaRPr lang="en-US"/>
          </a:p>
        </p:txBody>
      </p:sp>
    </p:spTree>
    <p:extLst>
      <p:ext uri="{BB962C8B-B14F-4D97-AF65-F5344CB8AC3E}">
        <p14:creationId xmlns:p14="http://schemas.microsoft.com/office/powerpoint/2010/main" val="2098804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6721C0C-39B7-4D43-B9A3-FBAAAF1A2D09}" type="datetimeFigureOut">
              <a:rPr lang="en-US" smtClean="0"/>
              <a:t>9/2/2016</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E9D0061-0022-4E07-AF86-1065F6992662}" type="slidenum">
              <a:rPr lang="en-US" smtClean="0"/>
              <a:t>‹#›</a:t>
            </a:fld>
            <a:endParaRPr lang="en-US"/>
          </a:p>
        </p:txBody>
      </p:sp>
    </p:spTree>
    <p:extLst>
      <p:ext uri="{BB962C8B-B14F-4D97-AF65-F5344CB8AC3E}">
        <p14:creationId xmlns:p14="http://schemas.microsoft.com/office/powerpoint/2010/main" val="2920291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6721C0C-39B7-4D43-B9A3-FBAAAF1A2D09}" type="datetimeFigureOut">
              <a:rPr lang="en-US" smtClean="0"/>
              <a:t>9/2/2016</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E9D0061-0022-4E07-AF86-1065F6992662}" type="slidenum">
              <a:rPr lang="en-US" smtClean="0"/>
              <a:t>‹#›</a:t>
            </a:fld>
            <a:endParaRPr lang="en-US"/>
          </a:p>
        </p:txBody>
      </p:sp>
    </p:spTree>
    <p:extLst>
      <p:ext uri="{BB962C8B-B14F-4D97-AF65-F5344CB8AC3E}">
        <p14:creationId xmlns:p14="http://schemas.microsoft.com/office/powerpoint/2010/main" val="66495021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5.emf"/><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7.emf"/><Relationship Id="rId2" Type="http://schemas.openxmlformats.org/officeDocument/2006/relationships/image" Target="../media/image16.emf"/><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9.emf"/><Relationship Id="rId2" Type="http://schemas.openxmlformats.org/officeDocument/2006/relationships/image" Target="../media/image18.emf"/><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emf"/><Relationship Id="rId2" Type="http://schemas.openxmlformats.org/officeDocument/2006/relationships/image" Target="../media/image20.emf"/><Relationship Id="rId1" Type="http://schemas.openxmlformats.org/officeDocument/2006/relationships/slideLayout" Target="../slideLayouts/slideLayout2.xml"/><Relationship Id="rId4" Type="http://schemas.openxmlformats.org/officeDocument/2006/relationships/image" Target="../media/image22.emf"/></Relationships>
</file>

<file path=ppt/slides/_rels/slide16.xml.rels><?xml version="1.0" encoding="UTF-8" standalone="yes"?>
<Relationships xmlns="http://schemas.openxmlformats.org/package/2006/relationships"><Relationship Id="rId3" Type="http://schemas.openxmlformats.org/officeDocument/2006/relationships/image" Target="../media/image24.emf"/><Relationship Id="rId2" Type="http://schemas.openxmlformats.org/officeDocument/2006/relationships/image" Target="../media/image23.emf"/><Relationship Id="rId1" Type="http://schemas.openxmlformats.org/officeDocument/2006/relationships/slideLayout" Target="../slideLayouts/slideLayout2.xml"/><Relationship Id="rId5" Type="http://schemas.openxmlformats.org/officeDocument/2006/relationships/image" Target="../media/image26.emf"/><Relationship Id="rId4" Type="http://schemas.openxmlformats.org/officeDocument/2006/relationships/image" Target="../media/image25.emf"/></Relationships>
</file>

<file path=ppt/slides/_rels/slide17.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readwrite.com/2013/09/30/understanding-github-a-journey-for-beginners-part-1/" TargetMode="External"/><Relationship Id="rId7" Type="http://schemas.openxmlformats.org/officeDocument/2006/relationships/hyperlink" Target="https://git-scm.com/book/en/v2" TargetMode="External"/><Relationship Id="rId2" Type="http://schemas.openxmlformats.org/officeDocument/2006/relationships/hyperlink" Target="http://rogerdudler.github.io/git-guide/" TargetMode="External"/><Relationship Id="rId1" Type="http://schemas.openxmlformats.org/officeDocument/2006/relationships/slideLayout" Target="../slideLayouts/slideLayout2.xml"/><Relationship Id="rId6" Type="http://schemas.openxmlformats.org/officeDocument/2006/relationships/hyperlink" Target="http://byte.kde.org/~zrusin/git/git-cheat-sheet-medium.png" TargetMode="External"/><Relationship Id="rId5" Type="http://schemas.openxmlformats.org/officeDocument/2006/relationships/hyperlink" Target="http://gitimmersion.com/" TargetMode="External"/><Relationship Id="rId4" Type="http://schemas.openxmlformats.org/officeDocument/2006/relationships/hyperlink" Target="http://stackoverflow.com/questions/7076164/terminology-used-by-git"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a:t>GitHub Guide</a:t>
            </a:r>
          </a:p>
        </p:txBody>
      </p:sp>
      <p:sp>
        <p:nvSpPr>
          <p:cNvPr id="3" name="Subtitle 2"/>
          <p:cNvSpPr>
            <a:spLocks noGrp="1"/>
          </p:cNvSpPr>
          <p:nvPr>
            <p:ph type="subTitle" idx="1"/>
          </p:nvPr>
        </p:nvSpPr>
        <p:spPr>
          <a:xfrm>
            <a:off x="1524000" y="3602037"/>
            <a:ext cx="9144000" cy="1958905"/>
          </a:xfrm>
        </p:spPr>
        <p:txBody>
          <a:bodyPr/>
          <a:lstStyle/>
          <a:p>
            <a:br>
              <a:rPr lang="en-US" dirty="0"/>
            </a:br>
            <a:endParaRPr lang="en-US" dirty="0"/>
          </a:p>
        </p:txBody>
      </p:sp>
    </p:spTree>
    <p:extLst>
      <p:ext uri="{BB962C8B-B14F-4D97-AF65-F5344CB8AC3E}">
        <p14:creationId xmlns:p14="http://schemas.microsoft.com/office/powerpoint/2010/main" val="289839614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63996" y="64605"/>
            <a:ext cx="5754757" cy="6550714"/>
          </a:xfrm>
          <a:prstGeom prst="rect">
            <a:avLst/>
          </a:prstGeom>
        </p:spPr>
      </p:pic>
      <p:sp>
        <p:nvSpPr>
          <p:cNvPr id="5" name="TextBox 4"/>
          <p:cNvSpPr txBox="1"/>
          <p:nvPr/>
        </p:nvSpPr>
        <p:spPr>
          <a:xfrm>
            <a:off x="6082747" y="173935"/>
            <a:ext cx="5501309" cy="5909310"/>
          </a:xfrm>
          <a:prstGeom prst="rect">
            <a:avLst/>
          </a:prstGeom>
          <a:noFill/>
        </p:spPr>
        <p:txBody>
          <a:bodyPr wrap="square" rtlCol="0">
            <a:spAutoFit/>
          </a:bodyPr>
          <a:lstStyle/>
          <a:p>
            <a:pPr lvl="0" eaLnBrk="0" fontAlgn="base" hangingPunct="0">
              <a:spcBef>
                <a:spcPct val="0"/>
              </a:spcBef>
              <a:spcAft>
                <a:spcPct val="0"/>
              </a:spcAft>
            </a:pPr>
            <a:endParaRPr lang="en-US" altLang="en-US" sz="2000" dirty="0"/>
          </a:p>
          <a:p>
            <a:pPr lvl="0" eaLnBrk="0" fontAlgn="base" hangingPunct="0">
              <a:spcBef>
                <a:spcPct val="0"/>
              </a:spcBef>
              <a:spcAft>
                <a:spcPct val="0"/>
              </a:spcAft>
              <a:buFontTx/>
              <a:buChar char="•"/>
            </a:pPr>
            <a:r>
              <a:rPr lang="en-US" altLang="en-US" sz="2000" dirty="0">
                <a:solidFill>
                  <a:srgbClr val="222222"/>
                </a:solidFill>
                <a:ea typeface="inherit"/>
              </a:rPr>
              <a:t>--pretty="..." defines the format of the output.</a:t>
            </a:r>
          </a:p>
          <a:p>
            <a:pPr lvl="0" eaLnBrk="0" fontAlgn="base" hangingPunct="0">
              <a:spcBef>
                <a:spcPct val="0"/>
              </a:spcBef>
              <a:spcAft>
                <a:spcPct val="0"/>
              </a:spcAft>
            </a:pPr>
            <a:endParaRPr lang="en-US" altLang="en-US" sz="2000" dirty="0">
              <a:solidFill>
                <a:srgbClr val="222222"/>
              </a:solidFill>
              <a:ea typeface="inherit"/>
            </a:endParaRPr>
          </a:p>
          <a:p>
            <a:pPr lvl="0" eaLnBrk="0" fontAlgn="base" hangingPunct="0">
              <a:spcBef>
                <a:spcPct val="0"/>
              </a:spcBef>
              <a:spcAft>
                <a:spcPct val="0"/>
              </a:spcAft>
              <a:buFontTx/>
              <a:buChar char="•"/>
            </a:pPr>
            <a:r>
              <a:rPr lang="en-US" altLang="en-US" sz="2000" dirty="0">
                <a:solidFill>
                  <a:srgbClr val="222222"/>
                </a:solidFill>
                <a:ea typeface="inherit"/>
              </a:rPr>
              <a:t>%h is the abbreviated hash of the commit</a:t>
            </a:r>
          </a:p>
          <a:p>
            <a:pPr lvl="0" eaLnBrk="0" fontAlgn="base" hangingPunct="0">
              <a:spcBef>
                <a:spcPct val="0"/>
              </a:spcBef>
              <a:spcAft>
                <a:spcPct val="0"/>
              </a:spcAft>
            </a:pPr>
            <a:endParaRPr lang="en-US" altLang="en-US" sz="2000" dirty="0">
              <a:solidFill>
                <a:srgbClr val="222222"/>
              </a:solidFill>
              <a:ea typeface="inherit"/>
            </a:endParaRPr>
          </a:p>
          <a:p>
            <a:pPr lvl="0" eaLnBrk="0" fontAlgn="base" hangingPunct="0">
              <a:spcBef>
                <a:spcPct val="0"/>
              </a:spcBef>
              <a:spcAft>
                <a:spcPct val="0"/>
              </a:spcAft>
              <a:buFontTx/>
              <a:buChar char="•"/>
            </a:pPr>
            <a:r>
              <a:rPr lang="en-US" altLang="en-US" sz="2000" dirty="0">
                <a:solidFill>
                  <a:srgbClr val="222222"/>
                </a:solidFill>
                <a:ea typeface="inherit"/>
              </a:rPr>
              <a:t>%d are any decorations on that commit (e.g. branch heads or tags)</a:t>
            </a:r>
          </a:p>
          <a:p>
            <a:pPr lvl="0" eaLnBrk="0" fontAlgn="base" hangingPunct="0">
              <a:spcBef>
                <a:spcPct val="0"/>
              </a:spcBef>
              <a:spcAft>
                <a:spcPct val="0"/>
              </a:spcAft>
            </a:pPr>
            <a:endParaRPr lang="en-US" altLang="en-US" sz="2000" dirty="0">
              <a:solidFill>
                <a:srgbClr val="222222"/>
              </a:solidFill>
              <a:ea typeface="inherit"/>
            </a:endParaRPr>
          </a:p>
          <a:p>
            <a:pPr lvl="0" eaLnBrk="0" fontAlgn="base" hangingPunct="0">
              <a:spcBef>
                <a:spcPct val="0"/>
              </a:spcBef>
              <a:spcAft>
                <a:spcPct val="0"/>
              </a:spcAft>
              <a:buFontTx/>
              <a:buChar char="•"/>
            </a:pPr>
            <a:r>
              <a:rPr lang="en-US" altLang="en-US" sz="2000" dirty="0">
                <a:solidFill>
                  <a:srgbClr val="222222"/>
                </a:solidFill>
                <a:ea typeface="inherit"/>
              </a:rPr>
              <a:t>%ad is the author date</a:t>
            </a:r>
          </a:p>
          <a:p>
            <a:pPr lvl="0" eaLnBrk="0" fontAlgn="base" hangingPunct="0">
              <a:spcBef>
                <a:spcPct val="0"/>
              </a:spcBef>
              <a:spcAft>
                <a:spcPct val="0"/>
              </a:spcAft>
            </a:pPr>
            <a:endParaRPr lang="en-US" altLang="en-US" sz="2000" dirty="0">
              <a:solidFill>
                <a:srgbClr val="222222"/>
              </a:solidFill>
              <a:ea typeface="inherit"/>
            </a:endParaRPr>
          </a:p>
          <a:p>
            <a:pPr lvl="0" eaLnBrk="0" fontAlgn="base" hangingPunct="0">
              <a:spcBef>
                <a:spcPct val="0"/>
              </a:spcBef>
              <a:spcAft>
                <a:spcPct val="0"/>
              </a:spcAft>
              <a:buFontTx/>
              <a:buChar char="•"/>
            </a:pPr>
            <a:r>
              <a:rPr lang="en-US" altLang="en-US" sz="2000" dirty="0">
                <a:solidFill>
                  <a:srgbClr val="222222"/>
                </a:solidFill>
                <a:ea typeface="inherit"/>
              </a:rPr>
              <a:t>%s is the comment</a:t>
            </a:r>
          </a:p>
          <a:p>
            <a:pPr lvl="0" eaLnBrk="0" fontAlgn="base" hangingPunct="0">
              <a:spcBef>
                <a:spcPct val="0"/>
              </a:spcBef>
              <a:spcAft>
                <a:spcPct val="0"/>
              </a:spcAft>
            </a:pPr>
            <a:endParaRPr lang="en-US" altLang="en-US" sz="2000" dirty="0">
              <a:solidFill>
                <a:srgbClr val="222222"/>
              </a:solidFill>
              <a:ea typeface="inherit"/>
            </a:endParaRPr>
          </a:p>
          <a:p>
            <a:pPr lvl="0" eaLnBrk="0" fontAlgn="base" hangingPunct="0">
              <a:spcBef>
                <a:spcPct val="0"/>
              </a:spcBef>
              <a:spcAft>
                <a:spcPct val="0"/>
              </a:spcAft>
              <a:buFontTx/>
              <a:buChar char="•"/>
            </a:pPr>
            <a:r>
              <a:rPr lang="en-US" altLang="en-US" sz="2000" dirty="0">
                <a:solidFill>
                  <a:srgbClr val="222222"/>
                </a:solidFill>
                <a:ea typeface="inherit"/>
              </a:rPr>
              <a:t>%an is the author name</a:t>
            </a:r>
          </a:p>
          <a:p>
            <a:pPr lvl="0" eaLnBrk="0" fontAlgn="base" hangingPunct="0">
              <a:spcBef>
                <a:spcPct val="0"/>
              </a:spcBef>
              <a:spcAft>
                <a:spcPct val="0"/>
              </a:spcAft>
            </a:pPr>
            <a:endParaRPr lang="en-US" altLang="en-US" sz="2000" dirty="0">
              <a:solidFill>
                <a:srgbClr val="222222"/>
              </a:solidFill>
              <a:ea typeface="inherit"/>
            </a:endParaRPr>
          </a:p>
          <a:p>
            <a:pPr lvl="0" eaLnBrk="0" fontAlgn="base" hangingPunct="0">
              <a:spcBef>
                <a:spcPct val="0"/>
              </a:spcBef>
              <a:spcAft>
                <a:spcPct val="0"/>
              </a:spcAft>
              <a:buFontTx/>
              <a:buChar char="•"/>
            </a:pPr>
            <a:r>
              <a:rPr lang="en-US" altLang="en-US" sz="2000" dirty="0">
                <a:solidFill>
                  <a:srgbClr val="222222"/>
                </a:solidFill>
                <a:ea typeface="inherit"/>
              </a:rPr>
              <a:t>--graph informs </a:t>
            </a:r>
            <a:r>
              <a:rPr lang="en-US" altLang="en-US" sz="2000" dirty="0" err="1">
                <a:solidFill>
                  <a:srgbClr val="222222"/>
                </a:solidFill>
                <a:ea typeface="inherit"/>
              </a:rPr>
              <a:t>git</a:t>
            </a:r>
            <a:r>
              <a:rPr lang="en-US" altLang="en-US" sz="2000" dirty="0">
                <a:solidFill>
                  <a:srgbClr val="222222"/>
                </a:solidFill>
                <a:ea typeface="inherit"/>
              </a:rPr>
              <a:t> to display the commit tree in an ASCII graph layout</a:t>
            </a:r>
          </a:p>
          <a:p>
            <a:pPr lvl="0" eaLnBrk="0" fontAlgn="base" hangingPunct="0">
              <a:spcBef>
                <a:spcPct val="0"/>
              </a:spcBef>
              <a:spcAft>
                <a:spcPct val="0"/>
              </a:spcAft>
            </a:pPr>
            <a:endParaRPr lang="en-US" altLang="en-US" sz="2000" dirty="0">
              <a:solidFill>
                <a:srgbClr val="222222"/>
              </a:solidFill>
              <a:ea typeface="inherit"/>
            </a:endParaRPr>
          </a:p>
          <a:p>
            <a:pPr lvl="0" eaLnBrk="0" fontAlgn="base" hangingPunct="0">
              <a:spcBef>
                <a:spcPct val="0"/>
              </a:spcBef>
              <a:spcAft>
                <a:spcPct val="0"/>
              </a:spcAft>
              <a:buFontTx/>
              <a:buChar char="•"/>
            </a:pPr>
            <a:r>
              <a:rPr lang="en-US" altLang="en-US" sz="2000" dirty="0">
                <a:solidFill>
                  <a:srgbClr val="222222"/>
                </a:solidFill>
                <a:ea typeface="inherit"/>
              </a:rPr>
              <a:t>--date=short keeps the date format nice and short</a:t>
            </a:r>
            <a:endParaRPr lang="en-US" altLang="en-US" sz="2000" dirty="0">
              <a:solidFill>
                <a:srgbClr val="222222"/>
              </a:solidFill>
              <a:ea typeface="DINWebProRegular"/>
            </a:endParaRPr>
          </a:p>
          <a:p>
            <a:endParaRPr lang="en-US" dirty="0"/>
          </a:p>
        </p:txBody>
      </p:sp>
    </p:spTree>
    <p:extLst>
      <p:ext uri="{BB962C8B-B14F-4D97-AF65-F5344CB8AC3E}">
        <p14:creationId xmlns:p14="http://schemas.microsoft.com/office/powerpoint/2010/main" val="29872387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38809" y="149087"/>
            <a:ext cx="10515600" cy="746471"/>
          </a:xfrm>
        </p:spPr>
        <p:txBody>
          <a:bodyPr/>
          <a:lstStyle/>
          <a:p>
            <a:r>
              <a:rPr lang="en-US" b="1" dirty="0"/>
              <a:t>Aliases</a:t>
            </a:r>
          </a:p>
        </p:txBody>
      </p:sp>
      <p:pic>
        <p:nvPicPr>
          <p:cNvPr id="4" name="Picture 3"/>
          <p:cNvPicPr>
            <a:picLocks noChangeAspect="1"/>
          </p:cNvPicPr>
          <p:nvPr/>
        </p:nvPicPr>
        <p:blipFill>
          <a:blip r:embed="rId2"/>
          <a:stretch>
            <a:fillRect/>
          </a:stretch>
        </p:blipFill>
        <p:spPr>
          <a:xfrm>
            <a:off x="457199" y="939248"/>
            <a:ext cx="11280914" cy="5685182"/>
          </a:xfrm>
          <a:prstGeom prst="rect">
            <a:avLst/>
          </a:prstGeom>
        </p:spPr>
      </p:pic>
    </p:spTree>
    <p:extLst>
      <p:ext uri="{BB962C8B-B14F-4D97-AF65-F5344CB8AC3E}">
        <p14:creationId xmlns:p14="http://schemas.microsoft.com/office/powerpoint/2010/main" val="78625824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20756" y="-146741"/>
            <a:ext cx="10515600" cy="1325563"/>
          </a:xfrm>
        </p:spPr>
        <p:txBody>
          <a:bodyPr/>
          <a:lstStyle/>
          <a:p>
            <a:r>
              <a:rPr lang="en-US" b="1" dirty="0"/>
              <a:t>Undo local changes before staging</a:t>
            </a:r>
          </a:p>
        </p:txBody>
      </p:sp>
      <p:pic>
        <p:nvPicPr>
          <p:cNvPr id="4" name="Picture 3"/>
          <p:cNvPicPr>
            <a:picLocks noChangeAspect="1"/>
          </p:cNvPicPr>
          <p:nvPr/>
        </p:nvPicPr>
        <p:blipFill>
          <a:blip r:embed="rId2"/>
          <a:stretch>
            <a:fillRect/>
          </a:stretch>
        </p:blipFill>
        <p:spPr>
          <a:xfrm>
            <a:off x="243509" y="1014412"/>
            <a:ext cx="5275783" cy="4829175"/>
          </a:xfrm>
          <a:prstGeom prst="rect">
            <a:avLst/>
          </a:prstGeom>
        </p:spPr>
      </p:pic>
      <p:pic>
        <p:nvPicPr>
          <p:cNvPr id="6" name="Picture 5"/>
          <p:cNvPicPr>
            <a:picLocks noChangeAspect="1"/>
          </p:cNvPicPr>
          <p:nvPr/>
        </p:nvPicPr>
        <p:blipFill>
          <a:blip r:embed="rId3"/>
          <a:stretch>
            <a:fillRect/>
          </a:stretch>
        </p:blipFill>
        <p:spPr>
          <a:xfrm>
            <a:off x="5678556" y="1014411"/>
            <a:ext cx="6330420" cy="4829175"/>
          </a:xfrm>
          <a:prstGeom prst="rect">
            <a:avLst/>
          </a:prstGeom>
        </p:spPr>
      </p:pic>
    </p:spTree>
    <p:extLst>
      <p:ext uri="{BB962C8B-B14F-4D97-AF65-F5344CB8AC3E}">
        <p14:creationId xmlns:p14="http://schemas.microsoft.com/office/powerpoint/2010/main" val="99161586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191572" y="367748"/>
            <a:ext cx="5742089" cy="4885082"/>
          </a:xfrm>
          <a:prstGeom prst="rect">
            <a:avLst/>
          </a:prstGeom>
        </p:spPr>
      </p:pic>
      <p:pic>
        <p:nvPicPr>
          <p:cNvPr id="5" name="Picture 4"/>
          <p:cNvPicPr>
            <a:picLocks noChangeAspect="1"/>
          </p:cNvPicPr>
          <p:nvPr/>
        </p:nvPicPr>
        <p:blipFill>
          <a:blip r:embed="rId3"/>
          <a:stretch>
            <a:fillRect/>
          </a:stretch>
        </p:blipFill>
        <p:spPr>
          <a:xfrm>
            <a:off x="6052930" y="331696"/>
            <a:ext cx="6089251" cy="4876408"/>
          </a:xfrm>
          <a:prstGeom prst="rect">
            <a:avLst/>
          </a:prstGeom>
        </p:spPr>
      </p:pic>
      <p:sp>
        <p:nvSpPr>
          <p:cNvPr id="7" name="Rectangle 1"/>
          <p:cNvSpPr>
            <a:spLocks noChangeArrowheads="1"/>
          </p:cNvSpPr>
          <p:nvPr/>
        </p:nvSpPr>
        <p:spPr bwMode="auto">
          <a:xfrm>
            <a:off x="332720" y="5576190"/>
            <a:ext cx="5600941" cy="49244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mn-lt"/>
                <a:ea typeface="DINWebProRegular"/>
              </a:rPr>
              <a:t>We see that the </a:t>
            </a:r>
            <a:r>
              <a:rPr kumimoji="0" lang="en-US" altLang="en-US" sz="1600" b="0" i="0" u="none" strike="noStrike" cap="none" normalizeH="0" baseline="0" dirty="0" err="1">
                <a:ln>
                  <a:noFill/>
                </a:ln>
                <a:effectLst/>
                <a:latin typeface="+mn-lt"/>
                <a:ea typeface="inherit"/>
              </a:rPr>
              <a:t>hello.rb</a:t>
            </a:r>
            <a:r>
              <a:rPr kumimoji="0" lang="en-US" altLang="en-US" sz="1600" b="0" i="0" u="none" strike="noStrike" cap="none" normalizeH="0" baseline="0" dirty="0">
                <a:ln>
                  <a:noFill/>
                </a:ln>
                <a:effectLst/>
                <a:latin typeface="+mn-lt"/>
                <a:ea typeface="DINWebProRegular"/>
              </a:rPr>
              <a:t> file has been modified, but hasn’t been staged yet.</a:t>
            </a:r>
            <a:r>
              <a:rPr kumimoji="0" lang="en-US" altLang="en-US" sz="1600" b="0" i="0" u="none" strike="noStrike" cap="none" normalizeH="0" baseline="0" dirty="0">
                <a:ln>
                  <a:noFill/>
                </a:ln>
                <a:effectLst/>
                <a:latin typeface="+mn-lt"/>
              </a:rPr>
              <a:t> </a:t>
            </a:r>
          </a:p>
        </p:txBody>
      </p:sp>
      <p:sp>
        <p:nvSpPr>
          <p:cNvPr id="8" name="TextBox 7"/>
          <p:cNvSpPr txBox="1"/>
          <p:nvPr/>
        </p:nvSpPr>
        <p:spPr>
          <a:xfrm>
            <a:off x="6455465" y="5362160"/>
            <a:ext cx="5605669" cy="923330"/>
          </a:xfrm>
          <a:prstGeom prst="rect">
            <a:avLst/>
          </a:prstGeom>
          <a:noFill/>
        </p:spPr>
        <p:txBody>
          <a:bodyPr wrap="square" rtlCol="0">
            <a:spAutoFit/>
          </a:bodyPr>
          <a:lstStyle/>
          <a:p>
            <a:r>
              <a:rPr lang="en-US" dirty="0"/>
              <a:t>The status command shows us that there are no outstanding changes in the working directory. And the “bad comment” is no longer part of the file contents.</a:t>
            </a:r>
          </a:p>
        </p:txBody>
      </p:sp>
    </p:spTree>
    <p:extLst>
      <p:ext uri="{BB962C8B-B14F-4D97-AF65-F5344CB8AC3E}">
        <p14:creationId xmlns:p14="http://schemas.microsoft.com/office/powerpoint/2010/main" val="21300592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0391" y="-171588"/>
            <a:ext cx="10515600" cy="1325563"/>
          </a:xfrm>
        </p:spPr>
        <p:txBody>
          <a:bodyPr/>
          <a:lstStyle/>
          <a:p>
            <a:r>
              <a:rPr lang="en-US" b="1" dirty="0"/>
              <a:t>Undo Staged changes before committing</a:t>
            </a:r>
          </a:p>
        </p:txBody>
      </p:sp>
      <p:pic>
        <p:nvPicPr>
          <p:cNvPr id="4" name="Picture 3"/>
          <p:cNvPicPr>
            <a:picLocks noChangeAspect="1"/>
          </p:cNvPicPr>
          <p:nvPr/>
        </p:nvPicPr>
        <p:blipFill>
          <a:blip r:embed="rId2"/>
          <a:stretch>
            <a:fillRect/>
          </a:stretch>
        </p:blipFill>
        <p:spPr>
          <a:xfrm>
            <a:off x="361121" y="798524"/>
            <a:ext cx="5622235" cy="2873985"/>
          </a:xfrm>
          <a:prstGeom prst="rect">
            <a:avLst/>
          </a:prstGeom>
        </p:spPr>
      </p:pic>
      <p:pic>
        <p:nvPicPr>
          <p:cNvPr id="5" name="Picture 4"/>
          <p:cNvPicPr>
            <a:picLocks noChangeAspect="1"/>
          </p:cNvPicPr>
          <p:nvPr/>
        </p:nvPicPr>
        <p:blipFill>
          <a:blip r:embed="rId3"/>
          <a:stretch>
            <a:fillRect/>
          </a:stretch>
        </p:blipFill>
        <p:spPr>
          <a:xfrm>
            <a:off x="361120" y="3821040"/>
            <a:ext cx="5622235" cy="3036960"/>
          </a:xfrm>
          <a:prstGeom prst="rect">
            <a:avLst/>
          </a:prstGeom>
        </p:spPr>
      </p:pic>
      <p:sp>
        <p:nvSpPr>
          <p:cNvPr id="6" name="TextBox 5"/>
          <p:cNvSpPr txBox="1"/>
          <p:nvPr/>
        </p:nvSpPr>
        <p:spPr>
          <a:xfrm>
            <a:off x="6316317" y="1087186"/>
            <a:ext cx="5511248" cy="2585323"/>
          </a:xfrm>
          <a:prstGeom prst="rect">
            <a:avLst/>
          </a:prstGeom>
          <a:noFill/>
        </p:spPr>
        <p:txBody>
          <a:bodyPr wrap="square" rtlCol="0">
            <a:spAutoFit/>
          </a:bodyPr>
          <a:lstStyle/>
          <a:p>
            <a:r>
              <a:rPr lang="en-US" dirty="0"/>
              <a:t>The reset command resets the staging area to be whatever is in HEAD. This clears the staging area of the change we just staged.</a:t>
            </a:r>
          </a:p>
          <a:p>
            <a:endParaRPr lang="en-US" dirty="0"/>
          </a:p>
          <a:p>
            <a:r>
              <a:rPr lang="en-US" dirty="0"/>
              <a:t>The reset command (by default) doesn’t change the working directory. So the working directory still has the unwanted comment in it. We can use the checkout command to remove the unwanted change from the working directory.</a:t>
            </a:r>
          </a:p>
        </p:txBody>
      </p:sp>
    </p:spTree>
    <p:extLst>
      <p:ext uri="{BB962C8B-B14F-4D97-AF65-F5344CB8AC3E}">
        <p14:creationId xmlns:p14="http://schemas.microsoft.com/office/powerpoint/2010/main" val="320636551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569844" y="0"/>
            <a:ext cx="10515600" cy="711683"/>
          </a:xfrm>
        </p:spPr>
        <p:txBody>
          <a:bodyPr/>
          <a:lstStyle/>
          <a:p>
            <a:r>
              <a:rPr lang="en-US" b="1" dirty="0"/>
              <a:t>Amend commits</a:t>
            </a:r>
          </a:p>
        </p:txBody>
      </p:sp>
      <p:pic>
        <p:nvPicPr>
          <p:cNvPr id="4" name="Picture 3"/>
          <p:cNvPicPr>
            <a:picLocks noChangeAspect="1"/>
          </p:cNvPicPr>
          <p:nvPr/>
        </p:nvPicPr>
        <p:blipFill>
          <a:blip r:embed="rId2"/>
          <a:stretch>
            <a:fillRect/>
          </a:stretch>
        </p:blipFill>
        <p:spPr>
          <a:xfrm>
            <a:off x="71875" y="628312"/>
            <a:ext cx="5136228" cy="2760931"/>
          </a:xfrm>
          <a:prstGeom prst="rect">
            <a:avLst/>
          </a:prstGeom>
        </p:spPr>
      </p:pic>
      <p:pic>
        <p:nvPicPr>
          <p:cNvPr id="5" name="Picture 4"/>
          <p:cNvPicPr>
            <a:picLocks noChangeAspect="1"/>
          </p:cNvPicPr>
          <p:nvPr/>
        </p:nvPicPr>
        <p:blipFill>
          <a:blip r:embed="rId3"/>
          <a:stretch>
            <a:fillRect/>
          </a:stretch>
        </p:blipFill>
        <p:spPr>
          <a:xfrm>
            <a:off x="5208103" y="619193"/>
            <a:ext cx="6803335" cy="2862540"/>
          </a:xfrm>
          <a:prstGeom prst="rect">
            <a:avLst/>
          </a:prstGeom>
        </p:spPr>
      </p:pic>
      <p:pic>
        <p:nvPicPr>
          <p:cNvPr id="6" name="Picture 5"/>
          <p:cNvPicPr>
            <a:picLocks noChangeAspect="1"/>
          </p:cNvPicPr>
          <p:nvPr/>
        </p:nvPicPr>
        <p:blipFill>
          <a:blip r:embed="rId4"/>
          <a:stretch>
            <a:fillRect/>
          </a:stretch>
        </p:blipFill>
        <p:spPr>
          <a:xfrm>
            <a:off x="2805057" y="3481733"/>
            <a:ext cx="6214140" cy="3218061"/>
          </a:xfrm>
          <a:prstGeom prst="rect">
            <a:avLst/>
          </a:prstGeom>
        </p:spPr>
      </p:pic>
    </p:spTree>
    <p:extLst>
      <p:ext uri="{BB962C8B-B14F-4D97-AF65-F5344CB8AC3E}">
        <p14:creationId xmlns:p14="http://schemas.microsoft.com/office/powerpoint/2010/main" val="380014181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95909" y="0"/>
            <a:ext cx="10515600" cy="711684"/>
          </a:xfrm>
        </p:spPr>
        <p:txBody>
          <a:bodyPr/>
          <a:lstStyle/>
          <a:p>
            <a:r>
              <a:rPr lang="en-US" b="1" dirty="0"/>
              <a:t>Moving files within a repo</a:t>
            </a:r>
          </a:p>
        </p:txBody>
      </p:sp>
      <p:pic>
        <p:nvPicPr>
          <p:cNvPr id="4" name="Picture 3"/>
          <p:cNvPicPr>
            <a:picLocks noChangeAspect="1"/>
          </p:cNvPicPr>
          <p:nvPr/>
        </p:nvPicPr>
        <p:blipFill>
          <a:blip r:embed="rId2"/>
          <a:stretch>
            <a:fillRect/>
          </a:stretch>
        </p:blipFill>
        <p:spPr>
          <a:xfrm>
            <a:off x="59635" y="632317"/>
            <a:ext cx="6211957" cy="2771835"/>
          </a:xfrm>
          <a:prstGeom prst="rect">
            <a:avLst/>
          </a:prstGeom>
        </p:spPr>
      </p:pic>
      <p:sp>
        <p:nvSpPr>
          <p:cNvPr id="6" name="TextBox 5"/>
          <p:cNvSpPr txBox="1"/>
          <p:nvPr/>
        </p:nvSpPr>
        <p:spPr>
          <a:xfrm>
            <a:off x="7285382" y="5303562"/>
            <a:ext cx="4040257" cy="1494803"/>
          </a:xfrm>
          <a:prstGeom prst="rect">
            <a:avLst/>
          </a:prstGeom>
          <a:noFill/>
        </p:spPr>
        <p:txBody>
          <a:bodyPr wrap="square" rtlCol="0">
            <a:spAutoFit/>
          </a:bodyPr>
          <a:lstStyle/>
          <a:p>
            <a:endParaRPr lang="en-US" dirty="0"/>
          </a:p>
        </p:txBody>
      </p:sp>
      <p:sp>
        <p:nvSpPr>
          <p:cNvPr id="8" name="Rectangle 2"/>
          <p:cNvSpPr>
            <a:spLocks noChangeArrowheads="1"/>
          </p:cNvSpPr>
          <p:nvPr/>
        </p:nvSpPr>
        <p:spPr bwMode="auto">
          <a:xfrm>
            <a:off x="6654248" y="777037"/>
            <a:ext cx="4820478" cy="129266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latin typeface="+mn-lt"/>
                <a:ea typeface="DINWebProRegular"/>
              </a:rPr>
              <a:t>W</a:t>
            </a:r>
            <a:r>
              <a:rPr kumimoji="0" lang="en-US" altLang="en-US" sz="1400" b="0" i="0" u="none" strike="noStrike" cap="none" normalizeH="0" baseline="0" dirty="0">
                <a:ln>
                  <a:noFill/>
                </a:ln>
                <a:effectLst/>
                <a:latin typeface="+mn-lt"/>
                <a:ea typeface="DINWebProRegular"/>
              </a:rPr>
              <a:t>e inform </a:t>
            </a:r>
            <a:r>
              <a:rPr kumimoji="0" lang="en-US" altLang="en-US" sz="1400" b="0" i="0" u="none" strike="noStrike" cap="none" normalizeH="0" baseline="0" dirty="0" err="1">
                <a:ln>
                  <a:noFill/>
                </a:ln>
                <a:effectLst/>
                <a:latin typeface="+mn-lt"/>
                <a:ea typeface="DINWebProRegular"/>
              </a:rPr>
              <a:t>git</a:t>
            </a:r>
            <a:r>
              <a:rPr kumimoji="0" lang="en-US" altLang="en-US" sz="1400" b="0" i="0" u="none" strike="noStrike" cap="none" normalizeH="0" baseline="0" dirty="0">
                <a:ln>
                  <a:noFill/>
                </a:ln>
                <a:effectLst/>
                <a:latin typeface="+mn-lt"/>
                <a:ea typeface="DINWebProRegular"/>
              </a:rPr>
              <a:t> of 2 things:</a:t>
            </a:r>
            <a:endParaRPr kumimoji="0" lang="en-US" altLang="en-US" sz="1400" b="0" i="0" u="none" strike="noStrike" cap="none" normalizeH="0" baseline="0" dirty="0">
              <a:ln>
                <a:noFill/>
              </a:ln>
              <a:effectLst/>
              <a:latin typeface="+mn-lt"/>
            </a:endParaRPr>
          </a:p>
          <a:p>
            <a:pPr marL="0" marR="0" lvl="0" indent="0" algn="l" defTabSz="914400" rtl="0" eaLnBrk="0" fontAlgn="base" latinLnBrk="0" hangingPunct="0">
              <a:lnSpc>
                <a:spcPct val="100000"/>
              </a:lnSpc>
              <a:spcBef>
                <a:spcPct val="0"/>
              </a:spcBef>
              <a:spcAft>
                <a:spcPct val="0"/>
              </a:spcAft>
              <a:buClrTx/>
              <a:buSzTx/>
              <a:buFontTx/>
              <a:buAutoNum type="arabicPeriod"/>
              <a:tabLst/>
            </a:pPr>
            <a:r>
              <a:rPr kumimoji="0" lang="en-US" altLang="en-US" sz="1400" b="0" i="0" u="none" strike="noStrike" cap="none" normalizeH="0" baseline="0" dirty="0">
                <a:ln>
                  <a:noFill/>
                </a:ln>
                <a:effectLst/>
                <a:latin typeface="+mn-lt"/>
                <a:ea typeface="inherit"/>
              </a:rPr>
              <a:t>That the file </a:t>
            </a:r>
            <a:r>
              <a:rPr kumimoji="0" lang="en-US" altLang="en-US" sz="1400" b="0" i="0" u="none" strike="noStrike" cap="none" normalizeH="0" baseline="0" dirty="0" err="1">
                <a:ln>
                  <a:noFill/>
                </a:ln>
                <a:effectLst/>
                <a:latin typeface="+mn-lt"/>
                <a:ea typeface="inherit"/>
              </a:rPr>
              <a:t>hello.rb</a:t>
            </a:r>
            <a:r>
              <a:rPr kumimoji="0" lang="en-US" altLang="en-US" sz="1400" b="0" i="0" u="none" strike="noStrike" cap="none" normalizeH="0" baseline="0" dirty="0">
                <a:ln>
                  <a:noFill/>
                </a:ln>
                <a:effectLst/>
                <a:latin typeface="+mn-lt"/>
                <a:ea typeface="inherit"/>
              </a:rPr>
              <a:t> has been deleted.</a:t>
            </a:r>
          </a:p>
          <a:p>
            <a:pPr marL="0" marR="0" lvl="0" indent="0" algn="l" defTabSz="914400" rtl="0" eaLnBrk="0" fontAlgn="base" latinLnBrk="0" hangingPunct="0">
              <a:lnSpc>
                <a:spcPct val="100000"/>
              </a:lnSpc>
              <a:spcBef>
                <a:spcPct val="0"/>
              </a:spcBef>
              <a:spcAft>
                <a:spcPct val="0"/>
              </a:spcAft>
              <a:buClrTx/>
              <a:buSzTx/>
              <a:buFontTx/>
              <a:buAutoNum type="arabicPeriod" startAt="2"/>
              <a:tabLst/>
            </a:pPr>
            <a:r>
              <a:rPr kumimoji="0" lang="en-US" altLang="en-US" sz="1400" b="0" i="0" u="none" strike="noStrike" cap="none" normalizeH="0" baseline="0" dirty="0">
                <a:ln>
                  <a:noFill/>
                </a:ln>
                <a:effectLst/>
                <a:latin typeface="+mn-lt"/>
                <a:ea typeface="inherit"/>
              </a:rPr>
              <a:t>The file lib/</a:t>
            </a:r>
            <a:r>
              <a:rPr kumimoji="0" lang="en-US" altLang="en-US" sz="1400" b="0" i="0" u="none" strike="noStrike" cap="none" normalizeH="0" baseline="0" dirty="0" err="1">
                <a:ln>
                  <a:noFill/>
                </a:ln>
                <a:effectLst/>
                <a:latin typeface="+mn-lt"/>
                <a:ea typeface="inherit"/>
              </a:rPr>
              <a:t>hello.rb</a:t>
            </a:r>
            <a:r>
              <a:rPr kumimoji="0" lang="en-US" altLang="en-US" sz="1400" b="0" i="0" u="none" strike="noStrike" cap="none" normalizeH="0" baseline="0" dirty="0">
                <a:ln>
                  <a:noFill/>
                </a:ln>
                <a:effectLst/>
                <a:latin typeface="+mn-lt"/>
                <a:ea typeface="inherit"/>
              </a:rPr>
              <a:t> has been created.</a:t>
            </a:r>
            <a:endParaRPr kumimoji="0" lang="en-US" altLang="en-US" sz="1400" b="0" i="0" u="none" strike="noStrike" cap="none" normalizeH="0" baseline="0" dirty="0">
              <a:ln>
                <a:noFill/>
              </a:ln>
              <a:effectLst/>
              <a:latin typeface="+mn-lt"/>
              <a:ea typeface="DINWebProRegular"/>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mn-lt"/>
                <a:ea typeface="DINWebProRegular"/>
              </a:rPr>
              <a:t>Both of these bits of information are immediately staged and ready to be committed. The </a:t>
            </a:r>
            <a:r>
              <a:rPr kumimoji="0" lang="en-US" altLang="en-US" sz="1400" b="0" i="0" u="none" strike="noStrike" cap="none" normalizeH="0" baseline="0" dirty="0" err="1">
                <a:ln>
                  <a:noFill/>
                </a:ln>
                <a:effectLst/>
                <a:latin typeface="+mn-lt"/>
                <a:ea typeface="DINWebProRegular"/>
              </a:rPr>
              <a:t>git</a:t>
            </a:r>
            <a:r>
              <a:rPr kumimoji="0" lang="en-US" altLang="en-US" sz="1400" b="0" i="0" u="none" strike="noStrike" cap="none" normalizeH="0" baseline="0" dirty="0">
                <a:ln>
                  <a:noFill/>
                </a:ln>
                <a:effectLst/>
                <a:latin typeface="+mn-lt"/>
                <a:ea typeface="DINWebProRegular"/>
              </a:rPr>
              <a:t> status command reports that the file has been moved.</a:t>
            </a:r>
            <a:endParaRPr kumimoji="0" lang="en-US" altLang="en-US" sz="1400" b="0" i="0" u="none" strike="noStrike" cap="none" normalizeH="0" baseline="0" dirty="0">
              <a:ln>
                <a:noFill/>
              </a:ln>
              <a:effectLst/>
              <a:latin typeface="+mn-lt"/>
            </a:endParaRPr>
          </a:p>
        </p:txBody>
      </p:sp>
      <p:pic>
        <p:nvPicPr>
          <p:cNvPr id="9" name="Picture 8"/>
          <p:cNvPicPr>
            <a:picLocks noChangeAspect="1"/>
          </p:cNvPicPr>
          <p:nvPr/>
        </p:nvPicPr>
        <p:blipFill>
          <a:blip r:embed="rId3"/>
          <a:stretch>
            <a:fillRect/>
          </a:stretch>
        </p:blipFill>
        <p:spPr>
          <a:xfrm>
            <a:off x="59635" y="3404152"/>
            <a:ext cx="4839300" cy="407505"/>
          </a:xfrm>
          <a:prstGeom prst="rect">
            <a:avLst/>
          </a:prstGeom>
        </p:spPr>
      </p:pic>
      <p:pic>
        <p:nvPicPr>
          <p:cNvPr id="10" name="Picture 9"/>
          <p:cNvPicPr>
            <a:picLocks noChangeAspect="1"/>
          </p:cNvPicPr>
          <p:nvPr/>
        </p:nvPicPr>
        <p:blipFill>
          <a:blip r:embed="rId4"/>
          <a:stretch>
            <a:fillRect/>
          </a:stretch>
        </p:blipFill>
        <p:spPr>
          <a:xfrm>
            <a:off x="328448" y="3811657"/>
            <a:ext cx="2404260" cy="981540"/>
          </a:xfrm>
          <a:prstGeom prst="rect">
            <a:avLst/>
          </a:prstGeom>
        </p:spPr>
      </p:pic>
      <p:pic>
        <p:nvPicPr>
          <p:cNvPr id="11" name="Picture 10"/>
          <p:cNvPicPr>
            <a:picLocks noChangeAspect="1"/>
          </p:cNvPicPr>
          <p:nvPr/>
        </p:nvPicPr>
        <p:blipFill>
          <a:blip r:embed="rId5"/>
          <a:stretch>
            <a:fillRect/>
          </a:stretch>
        </p:blipFill>
        <p:spPr>
          <a:xfrm>
            <a:off x="0" y="4865803"/>
            <a:ext cx="4541760" cy="1836540"/>
          </a:xfrm>
          <a:prstGeom prst="rect">
            <a:avLst/>
          </a:prstGeom>
        </p:spPr>
      </p:pic>
    </p:spTree>
    <p:extLst>
      <p:ext uri="{BB962C8B-B14F-4D97-AF65-F5344CB8AC3E}">
        <p14:creationId xmlns:p14="http://schemas.microsoft.com/office/powerpoint/2010/main" val="117740169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Picture 5"/>
          <p:cNvPicPr>
            <a:picLocks noChangeAspect="1"/>
          </p:cNvPicPr>
          <p:nvPr/>
        </p:nvPicPr>
        <p:blipFill>
          <a:blip r:embed="rId2"/>
          <a:stretch>
            <a:fillRect/>
          </a:stretch>
        </p:blipFill>
        <p:spPr>
          <a:xfrm>
            <a:off x="857250" y="33337"/>
            <a:ext cx="10477500" cy="6791325"/>
          </a:xfrm>
          <a:prstGeom prst="rect">
            <a:avLst/>
          </a:prstGeom>
        </p:spPr>
      </p:pic>
    </p:spTree>
    <p:extLst>
      <p:ext uri="{BB962C8B-B14F-4D97-AF65-F5344CB8AC3E}">
        <p14:creationId xmlns:p14="http://schemas.microsoft.com/office/powerpoint/2010/main" val="127529613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p:cNvPicPr>
            <a:picLocks noChangeAspect="1"/>
          </p:cNvPicPr>
          <p:nvPr/>
        </p:nvPicPr>
        <p:blipFill>
          <a:blip r:embed="rId3"/>
          <a:stretch>
            <a:fillRect/>
          </a:stretch>
        </p:blipFill>
        <p:spPr>
          <a:xfrm>
            <a:off x="248478" y="0"/>
            <a:ext cx="11708296" cy="6768548"/>
          </a:xfrm>
          <a:prstGeom prst="rect">
            <a:avLst/>
          </a:prstGeom>
        </p:spPr>
      </p:pic>
    </p:spTree>
    <p:extLst>
      <p:ext uri="{BB962C8B-B14F-4D97-AF65-F5344CB8AC3E}">
        <p14:creationId xmlns:p14="http://schemas.microsoft.com/office/powerpoint/2010/main" val="120017510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p:cNvPicPr>
            <a:picLocks noChangeAspect="1"/>
          </p:cNvPicPr>
          <p:nvPr/>
        </p:nvPicPr>
        <p:blipFill>
          <a:blip r:embed="rId2"/>
          <a:stretch>
            <a:fillRect/>
          </a:stretch>
        </p:blipFill>
        <p:spPr>
          <a:xfrm>
            <a:off x="262558" y="94421"/>
            <a:ext cx="11696700" cy="6549887"/>
          </a:xfrm>
          <a:prstGeom prst="rect">
            <a:avLst/>
          </a:prstGeom>
        </p:spPr>
      </p:pic>
    </p:spTree>
    <p:extLst>
      <p:ext uri="{BB962C8B-B14F-4D97-AF65-F5344CB8AC3E}">
        <p14:creationId xmlns:p14="http://schemas.microsoft.com/office/powerpoint/2010/main" val="104444667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365126"/>
            <a:ext cx="10515600" cy="564183"/>
          </a:xfrm>
        </p:spPr>
        <p:txBody>
          <a:bodyPr>
            <a:normAutofit fontScale="90000"/>
          </a:bodyPr>
          <a:lstStyle/>
          <a:p>
            <a:r>
              <a:rPr lang="en-US" b="1" dirty="0" err="1"/>
              <a:t>Git</a:t>
            </a:r>
            <a:r>
              <a:rPr lang="en-US" b="1" dirty="0"/>
              <a:t> Terminology</a:t>
            </a:r>
            <a:br>
              <a:rPr lang="en-US" dirty="0"/>
            </a:br>
            <a:r>
              <a:rPr lang="en-US" dirty="0"/>
              <a:t>$</a:t>
            </a:r>
            <a:r>
              <a:rPr lang="en-US" dirty="0" err="1"/>
              <a:t>git</a:t>
            </a:r>
            <a:r>
              <a:rPr lang="en-US" dirty="0"/>
              <a:t> help</a:t>
            </a:r>
          </a:p>
        </p:txBody>
      </p:sp>
      <p:sp>
        <p:nvSpPr>
          <p:cNvPr id="3" name="Content Placeholder 2"/>
          <p:cNvSpPr>
            <a:spLocks noGrp="1"/>
          </p:cNvSpPr>
          <p:nvPr>
            <p:ph idx="1"/>
          </p:nvPr>
        </p:nvSpPr>
        <p:spPr>
          <a:xfrm>
            <a:off x="838200" y="1368311"/>
            <a:ext cx="10515600" cy="5427194"/>
          </a:xfrm>
        </p:spPr>
        <p:txBody>
          <a:bodyPr>
            <a:normAutofit/>
          </a:bodyPr>
          <a:lstStyle/>
          <a:p>
            <a:r>
              <a:rPr lang="en-US" sz="2200" b="1" dirty="0"/>
              <a:t>Command Line</a:t>
            </a:r>
            <a:r>
              <a:rPr lang="en-US" sz="2200" dirty="0"/>
              <a:t>: The program to input Git commands. </a:t>
            </a:r>
          </a:p>
          <a:p>
            <a:pPr lvl="1"/>
            <a:r>
              <a:rPr lang="en-US" sz="2200" dirty="0"/>
              <a:t>Mac: Terminal. </a:t>
            </a:r>
          </a:p>
          <a:p>
            <a:pPr lvl="1"/>
            <a:r>
              <a:rPr lang="en-US" sz="2200" dirty="0"/>
              <a:t>PC: Command Prompt, yet Cygwin Terminal works better than the default program.</a:t>
            </a:r>
          </a:p>
          <a:p>
            <a:pPr marL="457200" lvl="1" indent="0">
              <a:buNone/>
            </a:pPr>
            <a:endParaRPr lang="en-US" sz="2200" dirty="0"/>
          </a:p>
          <a:p>
            <a:r>
              <a:rPr lang="en-US" sz="2200" b="1" dirty="0"/>
              <a:t>Repository (Repo): </a:t>
            </a:r>
            <a:r>
              <a:rPr lang="en-US" sz="2200" dirty="0"/>
              <a:t>A directory or storage for your projects. You can keep code files, text files, image </a:t>
            </a:r>
            <a:r>
              <a:rPr lang="en-US" sz="2200" dirty="0" err="1"/>
              <a:t>files,etc</a:t>
            </a:r>
            <a:r>
              <a:rPr lang="en-US" sz="2200" dirty="0"/>
              <a:t>, inside a repository.</a:t>
            </a:r>
          </a:p>
          <a:p>
            <a:pPr lvl="1"/>
            <a:endParaRPr lang="en-US" sz="2200" dirty="0"/>
          </a:p>
          <a:p>
            <a:r>
              <a:rPr lang="en-US" sz="2200" b="1" dirty="0"/>
              <a:t>Version Control</a:t>
            </a:r>
            <a:r>
              <a:rPr lang="en-US" sz="2200" dirty="0"/>
              <a:t>: with Git, you don’t need to save multiple versions to keep track of changes. It keeps “snapshots” of every point in time in the project’s history, so you can never lose or overwrite it.</a:t>
            </a:r>
          </a:p>
          <a:p>
            <a:pPr marL="457200" lvl="1" indent="0">
              <a:buNone/>
            </a:pPr>
            <a:endParaRPr lang="en-US" sz="2200" dirty="0"/>
          </a:p>
          <a:p>
            <a:r>
              <a:rPr lang="en-US" sz="2200" b="1" dirty="0"/>
              <a:t>Branch: </a:t>
            </a:r>
            <a:r>
              <a:rPr lang="en-US" sz="2200" dirty="0"/>
              <a:t>This allows many people to work on the same project at the same time without interrupting each other’s work. After they’re done, they can  “merge” that branch back to the “master,” the main directory of the project.</a:t>
            </a:r>
          </a:p>
          <a:p>
            <a:pPr marL="457200" lvl="1" indent="0">
              <a:buNone/>
            </a:pPr>
            <a:endParaRPr lang="en-US" dirty="0"/>
          </a:p>
        </p:txBody>
      </p:sp>
    </p:spTree>
    <p:extLst>
      <p:ext uri="{BB962C8B-B14F-4D97-AF65-F5344CB8AC3E}">
        <p14:creationId xmlns:p14="http://schemas.microsoft.com/office/powerpoint/2010/main" val="237871415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Reference</a:t>
            </a:r>
          </a:p>
        </p:txBody>
      </p:sp>
      <p:sp>
        <p:nvSpPr>
          <p:cNvPr id="3" name="Content Placeholder 2"/>
          <p:cNvSpPr>
            <a:spLocks noGrp="1"/>
          </p:cNvSpPr>
          <p:nvPr>
            <p:ph idx="1"/>
          </p:nvPr>
        </p:nvSpPr>
        <p:spPr/>
        <p:txBody>
          <a:bodyPr/>
          <a:lstStyle/>
          <a:p>
            <a:r>
              <a:rPr lang="en-US" dirty="0">
                <a:hlinkClick r:id="rId2"/>
              </a:rPr>
              <a:t>http://rogerdudler.github.io/git-guide/</a:t>
            </a:r>
            <a:endParaRPr lang="en-US" dirty="0"/>
          </a:p>
          <a:p>
            <a:r>
              <a:rPr lang="en-US" dirty="0">
                <a:hlinkClick r:id="rId3"/>
              </a:rPr>
              <a:t>http://readwrite.com/2013/09/30/understanding-github-a-journey-for-beginners-part-1/</a:t>
            </a:r>
            <a:endParaRPr lang="en-US" dirty="0"/>
          </a:p>
          <a:p>
            <a:r>
              <a:rPr lang="en-US" dirty="0">
                <a:hlinkClick r:id="rId4"/>
              </a:rPr>
              <a:t>http://stackoverflow.com/questions/7076164/terminology-used-by-git</a:t>
            </a:r>
            <a:endParaRPr lang="en-US" dirty="0"/>
          </a:p>
          <a:p>
            <a:r>
              <a:rPr lang="en-US" dirty="0">
                <a:hlinkClick r:id="rId5"/>
              </a:rPr>
              <a:t>http://gitimmersion.com/</a:t>
            </a:r>
            <a:endParaRPr lang="en-US" dirty="0"/>
          </a:p>
          <a:p>
            <a:r>
              <a:rPr lang="en-US" dirty="0">
                <a:hlinkClick r:id="rId6"/>
              </a:rPr>
              <a:t>http://byte.kde.org/~zrusin/git/git-cheat-sheet-medium.png</a:t>
            </a:r>
            <a:endParaRPr lang="en-US" dirty="0"/>
          </a:p>
          <a:p>
            <a:r>
              <a:rPr lang="en-US" dirty="0">
                <a:hlinkClick r:id="rId7"/>
              </a:rPr>
              <a:t>https://git-scm.com/book/en/v2</a:t>
            </a:r>
            <a:endParaRPr lang="en-US" dirty="0"/>
          </a:p>
          <a:p>
            <a:endParaRPr lang="en-US" dirty="0"/>
          </a:p>
        </p:txBody>
      </p:sp>
    </p:spTree>
    <p:extLst>
      <p:ext uri="{BB962C8B-B14F-4D97-AF65-F5344CB8AC3E}">
        <p14:creationId xmlns:p14="http://schemas.microsoft.com/office/powerpoint/2010/main" val="31258763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1"/>
          <p:cNvSpPr>
            <a:spLocks noGrp="1" noChangeArrowheads="1"/>
          </p:cNvSpPr>
          <p:nvPr>
            <p:ph idx="1"/>
          </p:nvPr>
        </p:nvSpPr>
        <p:spPr bwMode="auto">
          <a:xfrm>
            <a:off x="84482" y="75529"/>
            <a:ext cx="11966713" cy="6494085"/>
          </a:xfrm>
          <a:prstGeom prst="rect">
            <a:avLst/>
          </a:prstGeom>
          <a:solidFill>
            <a:srgbClr val="FFFFFF"/>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2600" b="0" i="0" u="none" strike="noStrike" cap="none" normalizeH="0" baseline="0" dirty="0">
              <a:ln>
                <a:noFill/>
              </a:ln>
              <a:solidFill>
                <a:schemeClr val="tx1"/>
              </a:solidFill>
              <a:effectLs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242729"/>
                </a:solidFill>
                <a:effectLst/>
                <a:cs typeface="Arial" panose="020B0604020202020204" pitchFamily="34" charset="0"/>
              </a:rPr>
              <a:t>clone:</a:t>
            </a:r>
            <a:r>
              <a:rPr kumimoji="0" lang="en-US" altLang="en-US" sz="2000" b="0" i="0" u="none" strike="noStrike" cap="none" normalizeH="0" baseline="0" dirty="0">
                <a:ln>
                  <a:noFill/>
                </a:ln>
                <a:solidFill>
                  <a:srgbClr val="242729"/>
                </a:solidFill>
                <a:effectLst/>
                <a:cs typeface="Arial" panose="020B0604020202020204" pitchFamily="34" charset="0"/>
              </a:rPr>
              <a:t> A clone of a repository ("just another repository")</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rgbClr val="242729"/>
              </a:solidFill>
              <a:effectLs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242729"/>
                </a:solidFill>
                <a:effectLst/>
                <a:cs typeface="Arial" panose="020B0604020202020204" pitchFamily="34" charset="0"/>
              </a:rPr>
              <a:t>commit:</a:t>
            </a:r>
            <a:r>
              <a:rPr kumimoji="0" lang="en-US" altLang="en-US" sz="2000" b="0" i="0" u="none" strike="noStrike" cap="none" normalizeH="0" baseline="0" dirty="0">
                <a:ln>
                  <a:noFill/>
                </a:ln>
                <a:solidFill>
                  <a:srgbClr val="242729"/>
                </a:solidFill>
                <a:effectLst/>
                <a:cs typeface="Arial" panose="020B0604020202020204" pitchFamily="34" charset="0"/>
              </a:rPr>
              <a:t> A state of your project at a certain time. Contains a pointer to its parent commit (in case of a merge: multiple parents) and a pointer to the directory structure at this point in time.</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rgbClr val="242729"/>
              </a:solidFill>
              <a:effectLs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242729"/>
                </a:solidFill>
                <a:effectLst/>
                <a:cs typeface="Arial" panose="020B0604020202020204" pitchFamily="34" charset="0"/>
              </a:rPr>
              <a:t>tree:</a:t>
            </a:r>
            <a:r>
              <a:rPr kumimoji="0" lang="en-US" altLang="en-US" sz="2000" b="0" i="0" u="none" strike="noStrike" cap="none" normalizeH="0" baseline="0" dirty="0">
                <a:ln>
                  <a:noFill/>
                </a:ln>
                <a:solidFill>
                  <a:srgbClr val="242729"/>
                </a:solidFill>
                <a:effectLst/>
                <a:cs typeface="Arial" panose="020B0604020202020204" pitchFamily="34" charset="0"/>
              </a:rPr>
              <a:t> Basically a directory. It's just a list of files (blobs) and subdirectories (trees). (The list may also contain commits in case you use submodules, but that's an advanced topic)</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rgbClr val="242729"/>
              </a:solidFill>
              <a:effectLs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242729"/>
                </a:solidFill>
                <a:effectLst/>
                <a:cs typeface="Arial" panose="020B0604020202020204" pitchFamily="34" charset="0"/>
              </a:rPr>
              <a:t>upstream:</a:t>
            </a:r>
            <a:r>
              <a:rPr kumimoji="0" lang="en-US" altLang="en-US" sz="2000" b="0" i="0" u="none" strike="noStrike" cap="none" normalizeH="0" baseline="0" dirty="0">
                <a:ln>
                  <a:noFill/>
                </a:ln>
                <a:solidFill>
                  <a:srgbClr val="242729"/>
                </a:solidFill>
                <a:effectLst/>
                <a:cs typeface="Arial" panose="020B0604020202020204" pitchFamily="34" charset="0"/>
              </a:rPr>
              <a:t> After cloning a repository you often call that "original" repository "upstream". In </a:t>
            </a:r>
            <a:r>
              <a:rPr kumimoji="0" lang="en-US" altLang="en-US" sz="2000" b="0" i="0" u="none" strike="noStrike" cap="none" normalizeH="0" baseline="0" dirty="0" err="1">
                <a:ln>
                  <a:noFill/>
                </a:ln>
                <a:solidFill>
                  <a:srgbClr val="242729"/>
                </a:solidFill>
                <a:effectLst/>
                <a:cs typeface="Arial" panose="020B0604020202020204" pitchFamily="34" charset="0"/>
              </a:rPr>
              <a:t>git</a:t>
            </a:r>
            <a:r>
              <a:rPr kumimoji="0" lang="en-US" altLang="en-US" sz="2000" b="0" i="0" u="none" strike="noStrike" cap="none" normalizeH="0" baseline="0" dirty="0">
                <a:ln>
                  <a:noFill/>
                </a:ln>
                <a:solidFill>
                  <a:srgbClr val="242729"/>
                </a:solidFill>
                <a:effectLst/>
                <a:cs typeface="Arial" panose="020B0604020202020204" pitchFamily="34" charset="0"/>
              </a:rPr>
              <a:t> it's aliased to origin</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rgbClr val="242729"/>
              </a:solidFill>
              <a:effectLs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242729"/>
                </a:solidFill>
                <a:effectLst/>
                <a:cs typeface="Arial" panose="020B0604020202020204" pitchFamily="34" charset="0"/>
              </a:rPr>
              <a:t>a head:</a:t>
            </a:r>
            <a:r>
              <a:rPr kumimoji="0" lang="en-US" altLang="en-US" sz="2000" b="0" i="0" u="none" strike="noStrike" cap="none" normalizeH="0" baseline="0" dirty="0">
                <a:ln>
                  <a:noFill/>
                </a:ln>
                <a:solidFill>
                  <a:srgbClr val="242729"/>
                </a:solidFill>
                <a:effectLst/>
                <a:cs typeface="Arial" panose="020B0604020202020204" pitchFamily="34" charset="0"/>
              </a:rPr>
              <a:t> The top commit of a branch (commit the label points to)</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rgbClr val="242729"/>
              </a:solidFill>
              <a:effectLs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2000" b="1" i="0" u="none" strike="noStrike" cap="none" normalizeH="0" baseline="0" dirty="0">
                <a:ln>
                  <a:noFill/>
                </a:ln>
                <a:solidFill>
                  <a:srgbClr val="242729"/>
                </a:solidFill>
                <a:effectLst/>
                <a:cs typeface="Arial" panose="020B0604020202020204" pitchFamily="34" charset="0"/>
              </a:rPr>
              <a:t>HEAD:</a:t>
            </a:r>
            <a:r>
              <a:rPr kumimoji="0" lang="en-US" altLang="en-US" sz="2000" b="0" i="0" u="none" strike="noStrike" cap="none" normalizeH="0" baseline="0" dirty="0">
                <a:ln>
                  <a:noFill/>
                </a:ln>
                <a:solidFill>
                  <a:srgbClr val="242729"/>
                </a:solidFill>
                <a:effectLst/>
                <a:cs typeface="Arial" panose="020B0604020202020204" pitchFamily="34" charset="0"/>
              </a:rPr>
              <a:t> A symbolic name to describe the currently checked out commit. Often the topmost commit</a:t>
            </a:r>
          </a:p>
          <a:p>
            <a:pPr marL="0" marR="0" lvl="0" indent="0" algn="l" defTabSz="914400" rtl="0" eaLnBrk="0" fontAlgn="base" latinLnBrk="0" hangingPunct="0">
              <a:lnSpc>
                <a:spcPct val="100000"/>
              </a:lnSpc>
              <a:spcBef>
                <a:spcPct val="0"/>
              </a:spcBef>
              <a:spcAft>
                <a:spcPct val="0"/>
              </a:spcAft>
              <a:buClrTx/>
              <a:buSzTx/>
              <a:buNone/>
              <a:tabLst/>
            </a:pPr>
            <a:endParaRPr kumimoji="0" lang="en-US" altLang="en-US" sz="2000" b="0" i="0" u="none" strike="noStrike" cap="none" normalizeH="0" baseline="0" dirty="0">
              <a:ln>
                <a:noFill/>
              </a:ln>
              <a:solidFill>
                <a:srgbClr val="242729"/>
              </a:solidFill>
              <a:effectLst/>
              <a:cs typeface="Arial" panose="020B0604020202020204" pitchFamily="34" charset="0"/>
            </a:endParaRPr>
          </a:p>
          <a:p>
            <a:pPr marL="0" lvl="0" indent="0" eaLnBrk="0" fontAlgn="base" hangingPunct="0">
              <a:lnSpc>
                <a:spcPct val="100000"/>
              </a:lnSpc>
              <a:spcBef>
                <a:spcPct val="0"/>
              </a:spcBef>
              <a:spcAft>
                <a:spcPct val="0"/>
              </a:spcAft>
              <a:buFontTx/>
              <a:buChar char="•"/>
            </a:pPr>
            <a:r>
              <a:rPr lang="en-US" altLang="en-US" sz="2000" b="1" dirty="0">
                <a:solidFill>
                  <a:srgbClr val="242729"/>
                </a:solidFill>
                <a:cs typeface="Arial" panose="020B0604020202020204" pitchFamily="34" charset="0"/>
              </a:rPr>
              <a:t>version</a:t>
            </a:r>
            <a:r>
              <a:rPr lang="en-US" altLang="en-US" sz="2000" dirty="0">
                <a:solidFill>
                  <a:srgbClr val="242729"/>
                </a:solidFill>
                <a:cs typeface="Arial" panose="020B0604020202020204" pitchFamily="34" charset="0"/>
              </a:rPr>
              <a:t>: Might be the same as a commit. Could also mean a released version of your project.</a:t>
            </a:r>
          </a:p>
          <a:p>
            <a:pPr marL="0" lvl="0" indent="0" eaLnBrk="0" fontAlgn="base" hangingPunct="0">
              <a:lnSpc>
                <a:spcPct val="100000"/>
              </a:lnSpc>
              <a:spcBef>
                <a:spcPct val="0"/>
              </a:spcBef>
              <a:spcAft>
                <a:spcPct val="0"/>
              </a:spcAft>
              <a:buNone/>
            </a:pPr>
            <a:endParaRPr lang="en-US" altLang="en-US" sz="2000" dirty="0">
              <a:solidFill>
                <a:srgbClr val="242729"/>
              </a:solidFill>
              <a:cs typeface="Arial" panose="020B0604020202020204" pitchFamily="34" charset="0"/>
            </a:endParaRPr>
          </a:p>
          <a:p>
            <a:pPr marL="0" lvl="0" indent="0" eaLnBrk="0" fontAlgn="base" hangingPunct="0">
              <a:lnSpc>
                <a:spcPct val="100000"/>
              </a:lnSpc>
              <a:spcBef>
                <a:spcPct val="0"/>
              </a:spcBef>
              <a:spcAft>
                <a:spcPct val="0"/>
              </a:spcAft>
              <a:buFontTx/>
              <a:buChar char="•"/>
            </a:pPr>
            <a:r>
              <a:rPr lang="en-US" altLang="en-US" sz="2000" b="1" dirty="0">
                <a:solidFill>
                  <a:srgbClr val="242729"/>
                </a:solidFill>
                <a:cs typeface="Arial" panose="020B0604020202020204" pitchFamily="34" charset="0"/>
              </a:rPr>
              <a:t>tag</a:t>
            </a:r>
            <a:r>
              <a:rPr lang="en-US" altLang="en-US" sz="2000" dirty="0">
                <a:solidFill>
                  <a:srgbClr val="242729"/>
                </a:solidFill>
                <a:cs typeface="Arial" panose="020B0604020202020204" pitchFamily="34" charset="0"/>
              </a:rPr>
              <a:t>: A descriptive name given to one of your commits (or trees, or blobs). Can also contain a message (</a:t>
            </a:r>
            <a:r>
              <a:rPr lang="en-US" altLang="en-US" sz="2000" dirty="0" err="1">
                <a:solidFill>
                  <a:srgbClr val="242729"/>
                </a:solidFill>
                <a:cs typeface="Arial" panose="020B0604020202020204" pitchFamily="34" charset="0"/>
              </a:rPr>
              <a:t>eg</a:t>
            </a:r>
            <a:r>
              <a:rPr lang="en-US" altLang="en-US" sz="2000" dirty="0">
                <a:solidFill>
                  <a:srgbClr val="242729"/>
                </a:solidFill>
                <a:cs typeface="Arial" panose="020B0604020202020204" pitchFamily="34" charset="0"/>
              </a:rPr>
              <a:t>. changelog). Tags can be cryptographically signed with GPG.</a:t>
            </a:r>
            <a:endParaRPr kumimoji="0" lang="en-US" altLang="en-US" sz="2000" b="0" i="0" u="none" strike="noStrike" cap="none" normalizeH="0" baseline="0" dirty="0">
              <a:ln>
                <a:noFill/>
              </a:ln>
              <a:solidFill>
                <a:srgbClr val="242729"/>
              </a:solidFill>
              <a:effectLst/>
              <a:cs typeface="Arial" panose="020B0604020202020204" pitchFamily="34" charset="0"/>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a:p>
            <a:pPr marL="0" lvl="0" indent="0" eaLnBrk="0" fontAlgn="base" hangingPunct="0">
              <a:lnSpc>
                <a:spcPct val="100000"/>
              </a:lnSpc>
              <a:spcBef>
                <a:spcPct val="0"/>
              </a:spcBef>
              <a:spcAft>
                <a:spcPct val="0"/>
              </a:spcAft>
              <a:buNone/>
            </a:pPr>
            <a:r>
              <a:rPr lang="en-US" altLang="en-US" sz="1800" dirty="0">
                <a:latin typeface="Arial" panose="020B0604020202020204" pitchFamily="34" charset="0"/>
              </a:rPr>
              <a:t>https://www.kernel.org/pub/software/scm/git/docs/gitglossary.html</a:t>
            </a: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47377273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48748" y="170932"/>
            <a:ext cx="10515600" cy="1056551"/>
          </a:xfrm>
        </p:spPr>
        <p:txBody>
          <a:bodyPr>
            <a:normAutofit fontScale="90000"/>
          </a:bodyPr>
          <a:lstStyle/>
          <a:p>
            <a:r>
              <a:rPr lang="en-US" b="1" dirty="0"/>
              <a:t>Setup</a:t>
            </a:r>
            <a:br>
              <a:rPr lang="en-US" dirty="0"/>
            </a:br>
            <a:endParaRPr lang="en-US" dirty="0"/>
          </a:p>
        </p:txBody>
      </p:sp>
      <p:pic>
        <p:nvPicPr>
          <p:cNvPr id="4" name="Picture 3"/>
          <p:cNvPicPr>
            <a:picLocks noChangeAspect="1"/>
          </p:cNvPicPr>
          <p:nvPr/>
        </p:nvPicPr>
        <p:blipFill>
          <a:blip r:embed="rId2"/>
          <a:stretch>
            <a:fillRect/>
          </a:stretch>
        </p:blipFill>
        <p:spPr>
          <a:xfrm>
            <a:off x="0" y="919370"/>
            <a:ext cx="12125739" cy="2479813"/>
          </a:xfrm>
          <a:prstGeom prst="rect">
            <a:avLst/>
          </a:prstGeom>
        </p:spPr>
      </p:pic>
      <p:pic>
        <p:nvPicPr>
          <p:cNvPr id="5" name="Picture 4"/>
          <p:cNvPicPr>
            <a:picLocks noChangeAspect="1"/>
          </p:cNvPicPr>
          <p:nvPr/>
        </p:nvPicPr>
        <p:blipFill>
          <a:blip r:embed="rId3"/>
          <a:stretch>
            <a:fillRect/>
          </a:stretch>
        </p:blipFill>
        <p:spPr>
          <a:xfrm>
            <a:off x="0" y="3399183"/>
            <a:ext cx="12125739" cy="3240156"/>
          </a:xfrm>
          <a:prstGeom prst="rect">
            <a:avLst/>
          </a:prstGeom>
        </p:spPr>
      </p:pic>
    </p:spTree>
    <p:extLst>
      <p:ext uri="{BB962C8B-B14F-4D97-AF65-F5344CB8AC3E}">
        <p14:creationId xmlns:p14="http://schemas.microsoft.com/office/powerpoint/2010/main" val="406434733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85361" y="-116922"/>
            <a:ext cx="10515600" cy="1325563"/>
          </a:xfrm>
        </p:spPr>
        <p:txBody>
          <a:bodyPr/>
          <a:lstStyle/>
          <a:p>
            <a:r>
              <a:rPr lang="en-US" b="1" dirty="0"/>
              <a:t>Create a </a:t>
            </a:r>
            <a:r>
              <a:rPr lang="en-US" b="1" dirty="0" err="1"/>
              <a:t>Git</a:t>
            </a:r>
            <a:r>
              <a:rPr lang="en-US" b="1" dirty="0"/>
              <a:t> Repository</a:t>
            </a:r>
          </a:p>
        </p:txBody>
      </p:sp>
      <p:pic>
        <p:nvPicPr>
          <p:cNvPr id="4" name="Picture 3"/>
          <p:cNvPicPr>
            <a:picLocks noChangeAspect="1"/>
          </p:cNvPicPr>
          <p:nvPr/>
        </p:nvPicPr>
        <p:blipFill>
          <a:blip r:embed="rId2"/>
          <a:stretch>
            <a:fillRect/>
          </a:stretch>
        </p:blipFill>
        <p:spPr>
          <a:xfrm>
            <a:off x="344764" y="871746"/>
            <a:ext cx="4763950" cy="2910093"/>
          </a:xfrm>
          <a:prstGeom prst="rect">
            <a:avLst/>
          </a:prstGeom>
        </p:spPr>
      </p:pic>
      <p:pic>
        <p:nvPicPr>
          <p:cNvPr id="5" name="Picture 4"/>
          <p:cNvPicPr>
            <a:picLocks noChangeAspect="1"/>
          </p:cNvPicPr>
          <p:nvPr/>
        </p:nvPicPr>
        <p:blipFill>
          <a:blip r:embed="rId3"/>
          <a:stretch>
            <a:fillRect/>
          </a:stretch>
        </p:blipFill>
        <p:spPr>
          <a:xfrm>
            <a:off x="5173318" y="775254"/>
            <a:ext cx="6925572" cy="2857498"/>
          </a:xfrm>
          <a:prstGeom prst="rect">
            <a:avLst/>
          </a:prstGeom>
        </p:spPr>
      </p:pic>
      <p:pic>
        <p:nvPicPr>
          <p:cNvPr id="6" name="Picture 5"/>
          <p:cNvPicPr>
            <a:picLocks noChangeAspect="1"/>
          </p:cNvPicPr>
          <p:nvPr/>
        </p:nvPicPr>
        <p:blipFill>
          <a:blip r:embed="rId4"/>
          <a:stretch>
            <a:fillRect/>
          </a:stretch>
        </p:blipFill>
        <p:spPr>
          <a:xfrm>
            <a:off x="2726738" y="3632753"/>
            <a:ext cx="5840791" cy="3225248"/>
          </a:xfrm>
          <a:prstGeom prst="rect">
            <a:avLst/>
          </a:prstGeom>
        </p:spPr>
      </p:pic>
    </p:spTree>
    <p:extLst>
      <p:ext uri="{BB962C8B-B14F-4D97-AF65-F5344CB8AC3E}">
        <p14:creationId xmlns:p14="http://schemas.microsoft.com/office/powerpoint/2010/main" val="17284200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18931" y="216038"/>
            <a:ext cx="10515600" cy="797753"/>
          </a:xfrm>
        </p:spPr>
        <p:txBody>
          <a:bodyPr/>
          <a:lstStyle/>
          <a:p>
            <a:r>
              <a:rPr lang="en-US" b="1" dirty="0"/>
              <a:t>Check Repo Status</a:t>
            </a:r>
          </a:p>
        </p:txBody>
      </p:sp>
      <p:pic>
        <p:nvPicPr>
          <p:cNvPr id="7" name="Picture 6"/>
          <p:cNvPicPr>
            <a:picLocks noChangeAspect="1"/>
          </p:cNvPicPr>
          <p:nvPr/>
        </p:nvPicPr>
        <p:blipFill>
          <a:blip r:embed="rId2"/>
          <a:stretch>
            <a:fillRect/>
          </a:stretch>
        </p:blipFill>
        <p:spPr>
          <a:xfrm>
            <a:off x="1148694" y="1425023"/>
            <a:ext cx="9656073" cy="2914650"/>
          </a:xfrm>
          <a:prstGeom prst="rect">
            <a:avLst/>
          </a:prstGeom>
        </p:spPr>
      </p:pic>
    </p:spTree>
    <p:extLst>
      <p:ext uri="{BB962C8B-B14F-4D97-AF65-F5344CB8AC3E}">
        <p14:creationId xmlns:p14="http://schemas.microsoft.com/office/powerpoint/2010/main" val="23583124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9113" y="178905"/>
            <a:ext cx="10515600" cy="761379"/>
          </a:xfrm>
        </p:spPr>
        <p:txBody>
          <a:bodyPr/>
          <a:lstStyle/>
          <a:p>
            <a:r>
              <a:rPr lang="en-US" b="1" dirty="0"/>
              <a:t>Staging changes </a:t>
            </a:r>
            <a:r>
              <a:rPr lang="en-US" sz="2400" dirty="0"/>
              <a:t>for later commits</a:t>
            </a:r>
          </a:p>
        </p:txBody>
      </p:sp>
      <p:pic>
        <p:nvPicPr>
          <p:cNvPr id="4" name="Picture 3"/>
          <p:cNvPicPr>
            <a:picLocks noChangeAspect="1"/>
          </p:cNvPicPr>
          <p:nvPr/>
        </p:nvPicPr>
        <p:blipFill>
          <a:blip r:embed="rId2"/>
          <a:stretch>
            <a:fillRect/>
          </a:stretch>
        </p:blipFill>
        <p:spPr>
          <a:xfrm>
            <a:off x="954157" y="940284"/>
            <a:ext cx="5807241" cy="5644392"/>
          </a:xfrm>
          <a:prstGeom prst="rect">
            <a:avLst/>
          </a:prstGeom>
        </p:spPr>
      </p:pic>
      <p:sp>
        <p:nvSpPr>
          <p:cNvPr id="6" name="Rectangle 1"/>
          <p:cNvSpPr>
            <a:spLocks noChangeArrowheads="1"/>
          </p:cNvSpPr>
          <p:nvPr/>
        </p:nvSpPr>
        <p:spPr bwMode="auto">
          <a:xfrm>
            <a:off x="7260534" y="1145474"/>
            <a:ext cx="4068418" cy="270843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mn-lt"/>
                <a:ea typeface="DINWebProRegular"/>
              </a:rPr>
              <a:t>The change to the </a:t>
            </a:r>
            <a:r>
              <a:rPr kumimoji="0" lang="en-US" altLang="en-US" sz="1600" b="0" i="0" u="none" strike="noStrike" cap="none" normalizeH="0" baseline="0" dirty="0" err="1">
                <a:ln>
                  <a:noFill/>
                </a:ln>
                <a:effectLst/>
                <a:latin typeface="+mn-lt"/>
                <a:ea typeface="inherit"/>
              </a:rPr>
              <a:t>hello.rb</a:t>
            </a:r>
            <a:r>
              <a:rPr kumimoji="0" lang="en-US" altLang="en-US" sz="1600" b="0" i="0" u="none" strike="noStrike" cap="none" normalizeH="0" baseline="0" dirty="0">
                <a:ln>
                  <a:noFill/>
                </a:ln>
                <a:effectLst/>
                <a:latin typeface="+mn-lt"/>
                <a:ea typeface="DINWebProRegular"/>
              </a:rPr>
              <a:t> file has been staged. This means that </a:t>
            </a:r>
            <a:r>
              <a:rPr kumimoji="0" lang="en-US" altLang="en-US" sz="1600" b="0" i="0" u="none" strike="noStrike" cap="none" normalizeH="0" baseline="0" dirty="0" err="1">
                <a:ln>
                  <a:noFill/>
                </a:ln>
                <a:effectLst/>
                <a:latin typeface="+mn-lt"/>
                <a:ea typeface="DINWebProRegular"/>
              </a:rPr>
              <a:t>git</a:t>
            </a:r>
            <a:r>
              <a:rPr kumimoji="0" lang="en-US" altLang="en-US" sz="1600" b="0" i="0" u="none" strike="noStrike" cap="none" normalizeH="0" baseline="0" dirty="0">
                <a:ln>
                  <a:noFill/>
                </a:ln>
                <a:effectLst/>
                <a:latin typeface="+mn-lt"/>
                <a:ea typeface="DINWebProRegular"/>
              </a:rPr>
              <a:t> now knows about the change, but the change hasn’t been </a:t>
            </a:r>
            <a:r>
              <a:rPr kumimoji="0" lang="en-US" altLang="en-US" sz="1600" b="0" i="1" u="none" strike="noStrike" cap="none" normalizeH="0" baseline="0" dirty="0">
                <a:ln>
                  <a:noFill/>
                </a:ln>
                <a:effectLst/>
                <a:latin typeface="+mn-lt"/>
                <a:ea typeface="inherit"/>
              </a:rPr>
              <a:t>permanently</a:t>
            </a:r>
            <a:r>
              <a:rPr kumimoji="0" lang="en-US" altLang="en-US" sz="1600" b="0" i="0" u="none" strike="noStrike" cap="none" normalizeH="0" baseline="0" dirty="0">
                <a:ln>
                  <a:noFill/>
                </a:ln>
                <a:effectLst/>
                <a:latin typeface="+mn-lt"/>
                <a:ea typeface="DINWebProRegular"/>
              </a:rPr>
              <a:t> recorded in the repository yet. The next commit operation will include the staged changes.</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600" b="0" i="0" u="none" strike="noStrike" cap="none" normalizeH="0" baseline="0" dirty="0">
              <a:ln>
                <a:noFill/>
              </a:ln>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mn-lt"/>
                <a:ea typeface="DINWebProRegular"/>
              </a:rPr>
              <a:t>If you decide you </a:t>
            </a:r>
            <a:r>
              <a:rPr kumimoji="0" lang="en-US" altLang="en-US" sz="1600" b="0" i="1" u="none" strike="noStrike" cap="none" normalizeH="0" baseline="0" dirty="0">
                <a:ln>
                  <a:noFill/>
                </a:ln>
                <a:effectLst/>
                <a:latin typeface="+mn-lt"/>
                <a:ea typeface="inherit"/>
              </a:rPr>
              <a:t>don’t</a:t>
            </a:r>
            <a:r>
              <a:rPr kumimoji="0" lang="en-US" altLang="en-US" sz="1600" b="0" i="0" u="none" strike="noStrike" cap="none" normalizeH="0" baseline="0" dirty="0">
                <a:ln>
                  <a:noFill/>
                </a:ln>
                <a:effectLst/>
                <a:latin typeface="+mn-lt"/>
                <a:ea typeface="DINWebProRegular"/>
              </a:rPr>
              <a:t> want to commit that change after all, the status command reminds you that the </a:t>
            </a:r>
            <a:r>
              <a:rPr kumimoji="0" lang="en-US" altLang="en-US" sz="1600" b="0" i="0" u="none" strike="noStrike" cap="none" normalizeH="0" baseline="0" dirty="0" err="1">
                <a:ln>
                  <a:noFill/>
                </a:ln>
                <a:effectLst/>
                <a:latin typeface="+mn-lt"/>
                <a:ea typeface="inherit"/>
              </a:rPr>
              <a:t>git</a:t>
            </a:r>
            <a:r>
              <a:rPr kumimoji="0" lang="en-US" altLang="en-US" sz="1600" b="0" i="0" u="none" strike="noStrike" cap="none" normalizeH="0" baseline="0" dirty="0">
                <a:ln>
                  <a:noFill/>
                </a:ln>
                <a:effectLst/>
                <a:latin typeface="+mn-lt"/>
                <a:ea typeface="inherit"/>
              </a:rPr>
              <a:t> reset</a:t>
            </a:r>
            <a:r>
              <a:rPr kumimoji="0" lang="en-US" altLang="en-US" sz="1600" b="0" i="0" u="none" strike="noStrike" cap="none" normalizeH="0" baseline="0" dirty="0">
                <a:ln>
                  <a:noFill/>
                </a:ln>
                <a:effectLst/>
                <a:latin typeface="+mn-lt"/>
                <a:ea typeface="DINWebProRegular"/>
              </a:rPr>
              <a:t> command can be used to </a:t>
            </a:r>
            <a:r>
              <a:rPr kumimoji="0" lang="en-US" altLang="en-US" sz="1600" b="0" i="0" u="none" strike="noStrike" cap="none" normalizeH="0" baseline="0" dirty="0" err="1">
                <a:ln>
                  <a:noFill/>
                </a:ln>
                <a:effectLst/>
                <a:latin typeface="+mn-lt"/>
                <a:ea typeface="DINWebProRegular"/>
              </a:rPr>
              <a:t>unstage</a:t>
            </a:r>
            <a:r>
              <a:rPr kumimoji="0" lang="en-US" altLang="en-US" sz="1600" b="0" i="0" u="none" strike="noStrike" cap="none" normalizeH="0" baseline="0" dirty="0">
                <a:ln>
                  <a:noFill/>
                </a:ln>
                <a:effectLst/>
                <a:latin typeface="+mn-lt"/>
                <a:ea typeface="DINWebProRegular"/>
              </a:rPr>
              <a:t> that change.</a:t>
            </a:r>
            <a:endParaRPr kumimoji="0" lang="en-US" altLang="en-US" sz="1600" b="0" i="0" u="none" strike="noStrike" cap="none" normalizeH="0" baseline="0" dirty="0">
              <a:ln>
                <a:noFill/>
              </a:ln>
              <a:effectLst/>
              <a:latin typeface="+mn-lt"/>
            </a:endParaRPr>
          </a:p>
        </p:txBody>
      </p:sp>
    </p:spTree>
    <p:extLst>
      <p:ext uri="{BB962C8B-B14F-4D97-AF65-F5344CB8AC3E}">
        <p14:creationId xmlns:p14="http://schemas.microsoft.com/office/powerpoint/2010/main" val="42075096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73595" y="166343"/>
            <a:ext cx="10515600" cy="772906"/>
          </a:xfrm>
        </p:spPr>
        <p:txBody>
          <a:bodyPr/>
          <a:lstStyle/>
          <a:p>
            <a:r>
              <a:rPr lang="en-US" b="1" dirty="0"/>
              <a:t>Staging and Committing</a:t>
            </a:r>
          </a:p>
        </p:txBody>
      </p:sp>
      <p:sp>
        <p:nvSpPr>
          <p:cNvPr id="4" name="Rectangle 1"/>
          <p:cNvSpPr>
            <a:spLocks noGrp="1" noChangeArrowheads="1"/>
          </p:cNvSpPr>
          <p:nvPr>
            <p:ph idx="1"/>
          </p:nvPr>
        </p:nvSpPr>
        <p:spPr bwMode="auto">
          <a:xfrm>
            <a:off x="609599" y="1038460"/>
            <a:ext cx="10442714" cy="172354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0" rIns="0" bIns="0"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R="0" lvl="0" algn="l" defTabSz="914400" rtl="0" eaLnBrk="0" fontAlgn="base" latinLnBrk="0" hangingPunct="0">
              <a:lnSpc>
                <a:spcPct val="100000"/>
              </a:lnSpc>
              <a:spcBef>
                <a:spcPct val="0"/>
              </a:spcBef>
              <a:spcAft>
                <a:spcPct val="0"/>
              </a:spcAft>
              <a:buClrTx/>
              <a:buSzTx/>
              <a:buFontTx/>
              <a:buChar char="-"/>
              <a:tabLst/>
            </a:pPr>
            <a:r>
              <a:rPr kumimoji="0" lang="en-US" altLang="en-US" sz="1600" b="0" i="0" u="none" strike="noStrike" cap="none" normalizeH="0" baseline="0" dirty="0">
                <a:ln>
                  <a:noFill/>
                </a:ln>
                <a:effectLst/>
                <a:latin typeface="+mn-lt"/>
                <a:ea typeface="DINWebProRegular"/>
              </a:rPr>
              <a:t>A separate staging step in </a:t>
            </a:r>
            <a:r>
              <a:rPr kumimoji="0" lang="en-US" altLang="en-US" sz="1600" b="0" i="0" u="none" strike="noStrike" cap="none" normalizeH="0" baseline="0" dirty="0" err="1">
                <a:ln>
                  <a:noFill/>
                </a:ln>
                <a:effectLst/>
                <a:latin typeface="+mn-lt"/>
                <a:ea typeface="DINWebProRegular"/>
              </a:rPr>
              <a:t>git</a:t>
            </a:r>
            <a:r>
              <a:rPr kumimoji="0" lang="en-US" altLang="en-US" sz="1600" b="0" i="0" u="none" strike="noStrike" cap="none" normalizeH="0" baseline="0" dirty="0">
                <a:ln>
                  <a:noFill/>
                </a:ln>
                <a:effectLst/>
                <a:latin typeface="+mn-lt"/>
                <a:ea typeface="DINWebProRegular"/>
              </a:rPr>
              <a:t> is in line with the philosophy of getting out of the way until you need to deal with source control. You can continue to make changes to your working directory, and then at the point you want to interact with source control, </a:t>
            </a:r>
            <a:r>
              <a:rPr kumimoji="0" lang="en-US" altLang="en-US" sz="1600" b="0" i="0" u="none" strike="noStrike" cap="none" normalizeH="0" baseline="0" dirty="0" err="1">
                <a:ln>
                  <a:noFill/>
                </a:ln>
                <a:effectLst/>
                <a:latin typeface="+mn-lt"/>
                <a:ea typeface="DINWebProRegular"/>
              </a:rPr>
              <a:t>git</a:t>
            </a:r>
            <a:r>
              <a:rPr kumimoji="0" lang="en-US" altLang="en-US" sz="1600" b="0" i="0" u="none" strike="noStrike" cap="none" normalizeH="0" baseline="0" dirty="0">
                <a:ln>
                  <a:noFill/>
                </a:ln>
                <a:effectLst/>
                <a:latin typeface="+mn-lt"/>
                <a:ea typeface="DINWebProRegular"/>
              </a:rPr>
              <a:t> allows you to record your changes in small commits that record exactly what you did.</a:t>
            </a:r>
          </a:p>
          <a:p>
            <a:pPr marR="0" lvl="0" algn="l" defTabSz="914400" rtl="0" eaLnBrk="0" fontAlgn="base" latinLnBrk="0" hangingPunct="0">
              <a:lnSpc>
                <a:spcPct val="100000"/>
              </a:lnSpc>
              <a:spcBef>
                <a:spcPct val="0"/>
              </a:spcBef>
              <a:spcAft>
                <a:spcPct val="0"/>
              </a:spcAft>
              <a:buClrTx/>
              <a:buSzTx/>
              <a:buFontTx/>
              <a:buChar char="-"/>
              <a:tabLst/>
            </a:pPr>
            <a:endParaRPr kumimoji="0" lang="en-US" altLang="en-US" sz="1600" b="0" i="0" u="none" strike="noStrike" cap="none" normalizeH="0" baseline="0" dirty="0">
              <a:ln>
                <a:noFill/>
              </a:ln>
              <a:effectLst/>
              <a:latin typeface="+mn-lt"/>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600" b="0" i="0" u="none" strike="noStrike" cap="none" normalizeH="0" baseline="0" dirty="0">
                <a:ln>
                  <a:noFill/>
                </a:ln>
                <a:effectLst/>
                <a:latin typeface="+mn-lt"/>
                <a:ea typeface="DINWebProRegular"/>
              </a:rPr>
              <a:t>- </a:t>
            </a:r>
            <a:r>
              <a:rPr kumimoji="0" lang="en-US" altLang="en-US" sz="1600" b="0" i="0" u="none" strike="noStrike" cap="none" normalizeH="0" dirty="0">
                <a:ln>
                  <a:noFill/>
                </a:ln>
                <a:effectLst/>
                <a:latin typeface="+mn-lt"/>
                <a:ea typeface="DINWebProRegular"/>
              </a:rPr>
              <a:t>   </a:t>
            </a:r>
            <a:r>
              <a:rPr kumimoji="0" lang="en-US" altLang="en-US" sz="1600" b="0" i="0" u="none" strike="noStrike" cap="none" normalizeH="0" baseline="0" dirty="0">
                <a:ln>
                  <a:noFill/>
                </a:ln>
                <a:effectLst/>
                <a:latin typeface="+mn-lt"/>
                <a:ea typeface="DINWebProRegular"/>
              </a:rPr>
              <a:t>For example, suppose you edited three files (</a:t>
            </a:r>
            <a:r>
              <a:rPr kumimoji="0" lang="en-US" altLang="en-US" sz="1600" b="0" i="0" u="none" strike="noStrike" cap="none" normalizeH="0" baseline="0" dirty="0" err="1">
                <a:ln>
                  <a:noFill/>
                </a:ln>
                <a:effectLst/>
                <a:latin typeface="+mn-lt"/>
                <a:ea typeface="inherit"/>
              </a:rPr>
              <a:t>a.rb</a:t>
            </a:r>
            <a:r>
              <a:rPr kumimoji="0" lang="en-US" altLang="en-US" sz="1600" b="0" i="0" u="none" strike="noStrike" cap="none" normalizeH="0" baseline="0" dirty="0">
                <a:ln>
                  <a:noFill/>
                </a:ln>
                <a:effectLst/>
                <a:latin typeface="+mn-lt"/>
                <a:ea typeface="DINWebProRegular"/>
              </a:rPr>
              <a:t>, </a:t>
            </a:r>
            <a:r>
              <a:rPr kumimoji="0" lang="en-US" altLang="en-US" sz="1600" b="0" i="0" u="none" strike="noStrike" cap="none" normalizeH="0" baseline="0" dirty="0" err="1">
                <a:ln>
                  <a:noFill/>
                </a:ln>
                <a:effectLst/>
                <a:latin typeface="+mn-lt"/>
                <a:ea typeface="inherit"/>
              </a:rPr>
              <a:t>b.rb</a:t>
            </a:r>
            <a:r>
              <a:rPr kumimoji="0" lang="en-US" altLang="en-US" sz="1600" b="0" i="0" u="none" strike="noStrike" cap="none" normalizeH="0" baseline="0" dirty="0">
                <a:ln>
                  <a:noFill/>
                </a:ln>
                <a:effectLst/>
                <a:latin typeface="+mn-lt"/>
                <a:ea typeface="DINWebProRegular"/>
              </a:rPr>
              <a:t>, and </a:t>
            </a:r>
            <a:r>
              <a:rPr kumimoji="0" lang="en-US" altLang="en-US" sz="1600" b="0" i="0" u="none" strike="noStrike" cap="none" normalizeH="0" baseline="0" dirty="0" err="1">
                <a:ln>
                  <a:noFill/>
                </a:ln>
                <a:effectLst/>
                <a:latin typeface="+mn-lt"/>
                <a:ea typeface="inherit"/>
              </a:rPr>
              <a:t>c.rb</a:t>
            </a:r>
            <a:r>
              <a:rPr kumimoji="0" lang="en-US" altLang="en-US" sz="1600" b="0" i="0" u="none" strike="noStrike" cap="none" normalizeH="0" baseline="0" dirty="0">
                <a:ln>
                  <a:noFill/>
                </a:ln>
                <a:effectLst/>
                <a:latin typeface="+mn-lt"/>
                <a:ea typeface="DINWebProRegular"/>
              </a:rPr>
              <a:t>). Now you want to commit all the changes, but </a:t>
            </a:r>
            <a:r>
              <a:rPr kumimoji="0" lang="en-US" altLang="en-US" sz="1600" b="0" i="0" u="none" strike="noStrike" cap="none" normalizeH="0" dirty="0">
                <a:ln>
                  <a:noFill/>
                </a:ln>
                <a:effectLst/>
                <a:latin typeface="+mn-lt"/>
                <a:ea typeface="DINWebProRegular"/>
              </a:rPr>
              <a:t>                           </a:t>
            </a:r>
            <a:r>
              <a:rPr kumimoji="0" lang="en-US" altLang="en-US" sz="1600" b="0" i="0" u="none" strike="noStrike" cap="none" normalizeH="0" baseline="0" dirty="0">
                <a:ln>
                  <a:noFill/>
                </a:ln>
                <a:effectLst/>
                <a:latin typeface="+mn-lt"/>
                <a:ea typeface="DINWebProRegular"/>
              </a:rPr>
              <a:t>you want the changes in </a:t>
            </a:r>
            <a:r>
              <a:rPr kumimoji="0" lang="en-US" altLang="en-US" sz="1600" b="0" i="0" u="none" strike="noStrike" cap="none" normalizeH="0" baseline="0" dirty="0" err="1">
                <a:ln>
                  <a:noFill/>
                </a:ln>
                <a:effectLst/>
                <a:latin typeface="+mn-lt"/>
                <a:ea typeface="inherit"/>
              </a:rPr>
              <a:t>a.rb</a:t>
            </a:r>
            <a:r>
              <a:rPr kumimoji="0" lang="en-US" altLang="en-US" sz="1600" b="0" i="0" u="none" strike="noStrike" cap="none" normalizeH="0" baseline="0" dirty="0">
                <a:ln>
                  <a:noFill/>
                </a:ln>
                <a:effectLst/>
                <a:latin typeface="+mn-lt"/>
                <a:ea typeface="DINWebProRegular"/>
              </a:rPr>
              <a:t> and </a:t>
            </a:r>
            <a:r>
              <a:rPr kumimoji="0" lang="en-US" altLang="en-US" sz="1600" b="0" i="0" u="none" strike="noStrike" cap="none" normalizeH="0" baseline="0" dirty="0" err="1">
                <a:ln>
                  <a:noFill/>
                </a:ln>
                <a:effectLst/>
                <a:latin typeface="+mn-lt"/>
                <a:ea typeface="inherit"/>
              </a:rPr>
              <a:t>b.rb</a:t>
            </a:r>
            <a:r>
              <a:rPr kumimoji="0" lang="en-US" altLang="en-US" sz="1600" b="0" i="0" u="none" strike="noStrike" cap="none" normalizeH="0" baseline="0" dirty="0">
                <a:ln>
                  <a:noFill/>
                </a:ln>
                <a:effectLst/>
                <a:latin typeface="+mn-lt"/>
                <a:ea typeface="DINWebProRegular"/>
              </a:rPr>
              <a:t> to be a single commit, while the changes to </a:t>
            </a:r>
            <a:r>
              <a:rPr kumimoji="0" lang="en-US" altLang="en-US" sz="1600" b="0" i="0" u="none" strike="noStrike" cap="none" normalizeH="0" baseline="0" dirty="0" err="1">
                <a:ln>
                  <a:noFill/>
                </a:ln>
                <a:effectLst/>
                <a:latin typeface="+mn-lt"/>
                <a:ea typeface="inherit"/>
              </a:rPr>
              <a:t>c.rb</a:t>
            </a:r>
            <a:r>
              <a:rPr kumimoji="0" lang="en-US" altLang="en-US" sz="1600" b="0" i="0" u="none" strike="noStrike" cap="none" normalizeH="0" baseline="0" dirty="0">
                <a:ln>
                  <a:noFill/>
                </a:ln>
                <a:effectLst/>
                <a:latin typeface="+mn-lt"/>
                <a:ea typeface="DINWebProRegular"/>
              </a:rPr>
              <a:t> are not logically related to the first two files and should be a separate commit.</a:t>
            </a:r>
            <a:endParaRPr kumimoji="0" lang="en-US" altLang="en-US" sz="1600" b="0" i="0" u="none" strike="noStrike" cap="none" normalizeH="0" baseline="0" dirty="0">
              <a:ln>
                <a:noFill/>
              </a:ln>
              <a:effectLst/>
              <a:latin typeface="+mn-lt"/>
            </a:endParaRPr>
          </a:p>
        </p:txBody>
      </p:sp>
      <p:pic>
        <p:nvPicPr>
          <p:cNvPr id="5" name="Picture 4"/>
          <p:cNvPicPr>
            <a:picLocks noChangeAspect="1"/>
          </p:cNvPicPr>
          <p:nvPr/>
        </p:nvPicPr>
        <p:blipFill>
          <a:blip r:embed="rId2"/>
          <a:stretch>
            <a:fillRect/>
          </a:stretch>
        </p:blipFill>
        <p:spPr>
          <a:xfrm>
            <a:off x="670891" y="2837623"/>
            <a:ext cx="11047135" cy="1934230"/>
          </a:xfrm>
          <a:prstGeom prst="rect">
            <a:avLst/>
          </a:prstGeom>
        </p:spPr>
      </p:pic>
      <p:sp>
        <p:nvSpPr>
          <p:cNvPr id="7" name="Rectangle 2"/>
          <p:cNvSpPr>
            <a:spLocks noChangeArrowheads="1"/>
          </p:cNvSpPr>
          <p:nvPr/>
        </p:nvSpPr>
        <p:spPr bwMode="auto">
          <a:xfrm>
            <a:off x="-844826" y="4973078"/>
            <a:ext cx="12682007" cy="17074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none" lIns="1380690" tIns="0" rIns="0" bIns="136482" numCol="1" anchor="ctr" anchorCtr="0" compatLnSpc="1">
            <a:prstTxWarp prst="textNoShape">
              <a:avLst/>
            </a:prstTxWarp>
            <a:spAutoFit/>
          </a:bodyPr>
          <a:lstStyle>
            <a:lvl1pPr eaLnBrk="0" fontAlgn="base" hangingPunct="0">
              <a:spcBef>
                <a:spcPct val="0"/>
              </a:spcBef>
              <a:spcAft>
                <a:spcPct val="0"/>
              </a:spcAft>
              <a:defRPr>
                <a:solidFill>
                  <a:schemeClr val="tx1"/>
                </a:solidFill>
                <a:latin typeface="Arial" panose="020B0604020202020204" pitchFamily="34" charset="0"/>
              </a:defRPr>
            </a:lvl1pPr>
            <a:lvl2pPr eaLnBrk="0" fontAlgn="base" hangingPunct="0">
              <a:spcBef>
                <a:spcPct val="0"/>
              </a:spcBef>
              <a:spcAft>
                <a:spcPct val="0"/>
              </a:spcAft>
              <a:defRPr>
                <a:solidFill>
                  <a:schemeClr val="tx1"/>
                </a:solidFill>
                <a:latin typeface="Arial" panose="020B0604020202020204" pitchFamily="34" charset="0"/>
              </a:defRPr>
            </a:lvl2pPr>
            <a:lvl3pPr eaLnBrk="0" fontAlgn="base" hangingPunct="0">
              <a:spcBef>
                <a:spcPct val="0"/>
              </a:spcBef>
              <a:spcAft>
                <a:spcPct val="0"/>
              </a:spcAft>
              <a:defRPr>
                <a:solidFill>
                  <a:schemeClr val="tx1"/>
                </a:solidFill>
                <a:latin typeface="Arial" panose="020B0604020202020204" pitchFamily="34" charset="0"/>
              </a:defRPr>
            </a:lvl3pPr>
            <a:lvl4pPr eaLnBrk="0" fontAlgn="base" hangingPunct="0">
              <a:spcBef>
                <a:spcPct val="0"/>
              </a:spcBef>
              <a:spcAft>
                <a:spcPct val="0"/>
              </a:spcAft>
              <a:defRPr>
                <a:solidFill>
                  <a:schemeClr val="tx1"/>
                </a:solidFill>
                <a:latin typeface="Arial" panose="020B0604020202020204" pitchFamily="34" charset="0"/>
              </a:defRPr>
            </a:lvl4pPr>
            <a:lvl5pPr eaLnBrk="0" fontAlgn="base" hangingPunct="0">
              <a:spcBef>
                <a:spcPct val="0"/>
              </a:spcBef>
              <a:spcAft>
                <a:spcPct val="0"/>
              </a:spcAft>
              <a:defRPr>
                <a:solidFill>
                  <a:schemeClr val="tx1"/>
                </a:solidFill>
                <a:latin typeface="Arial" panose="020B0604020202020204" pitchFamily="34" charset="0"/>
              </a:defRPr>
            </a:lvl5pPr>
            <a:lvl6pPr eaLnBrk="0" fontAlgn="base" hangingPunct="0">
              <a:spcBef>
                <a:spcPct val="0"/>
              </a:spcBef>
              <a:spcAft>
                <a:spcPct val="0"/>
              </a:spcAft>
              <a:defRPr>
                <a:solidFill>
                  <a:schemeClr val="tx1"/>
                </a:solidFill>
                <a:latin typeface="Arial" panose="020B0604020202020204" pitchFamily="34" charset="0"/>
              </a:defRPr>
            </a:lvl6pPr>
            <a:lvl7pPr eaLnBrk="0" fontAlgn="base" hangingPunct="0">
              <a:spcBef>
                <a:spcPct val="0"/>
              </a:spcBef>
              <a:spcAft>
                <a:spcPct val="0"/>
              </a:spcAft>
              <a:defRPr>
                <a:solidFill>
                  <a:schemeClr val="tx1"/>
                </a:solidFill>
                <a:latin typeface="Arial" panose="020B0604020202020204" pitchFamily="34" charset="0"/>
              </a:defRPr>
            </a:lvl7pPr>
            <a:lvl8pPr eaLnBrk="0" fontAlgn="base" hangingPunct="0">
              <a:spcBef>
                <a:spcPct val="0"/>
              </a:spcBef>
              <a:spcAft>
                <a:spcPct val="0"/>
              </a:spcAft>
              <a:defRPr>
                <a:solidFill>
                  <a:schemeClr val="tx1"/>
                </a:solidFill>
                <a:latin typeface="Arial" panose="020B0604020202020204" pitchFamily="34" charset="0"/>
              </a:defRPr>
            </a:lvl8pPr>
            <a:lvl9pPr eaLnBrk="0" fontAlgn="base" hangingPunct="0">
              <a:spcBef>
                <a:spcPct val="0"/>
              </a:spcBef>
              <a:spcAft>
                <a:spcPct val="0"/>
              </a:spcAft>
              <a:defRPr>
                <a:solidFill>
                  <a:schemeClr val="tx1"/>
                </a:solidFill>
                <a:latin typeface="Arial" panose="020B0604020202020204" pitchFamily="34" charset="0"/>
              </a:defRPr>
            </a:lvl9p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mn-lt"/>
                <a:ea typeface="inherit"/>
              </a:rPr>
              <a:t>-m</a:t>
            </a:r>
            <a:r>
              <a:rPr kumimoji="0" lang="en-US" altLang="en-US" sz="1400" b="0" i="0" u="none" strike="noStrike" cap="none" normalizeH="0" baseline="0" dirty="0">
                <a:ln>
                  <a:noFill/>
                </a:ln>
                <a:effectLst/>
                <a:latin typeface="+mn-lt"/>
                <a:ea typeface="DINWebProRegular"/>
              </a:rPr>
              <a:t> flag </a:t>
            </a:r>
            <a:r>
              <a:rPr lang="en-US" altLang="en-US" sz="1400" dirty="0">
                <a:latin typeface="+mn-lt"/>
                <a:ea typeface="DINWebProRegular"/>
              </a:rPr>
              <a:t>is included in the commit command to</a:t>
            </a:r>
            <a:r>
              <a:rPr kumimoji="0" lang="en-US" altLang="en-US" sz="1400" b="0" i="0" u="none" strike="noStrike" cap="none" normalizeH="0" baseline="0" dirty="0">
                <a:ln>
                  <a:noFill/>
                </a:ln>
                <a:effectLst/>
                <a:latin typeface="+mn-lt"/>
                <a:ea typeface="DINWebProRegular"/>
              </a:rPr>
              <a:t> allow you to interactively edit a comment for the commit. </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effectLst/>
                <a:latin typeface="+mn-lt"/>
                <a:ea typeface="DINWebProRegular"/>
              </a:rPr>
              <a:t>If you omit the </a:t>
            </a:r>
            <a:r>
              <a:rPr kumimoji="0" lang="en-US" altLang="en-US" sz="1400" b="0" i="0" u="none" strike="noStrike" cap="none" normalizeH="0" baseline="0" dirty="0">
                <a:ln>
                  <a:noFill/>
                </a:ln>
                <a:effectLst/>
                <a:latin typeface="+mn-lt"/>
                <a:ea typeface="inherit"/>
              </a:rPr>
              <a:t>-m</a:t>
            </a:r>
            <a:r>
              <a:rPr kumimoji="0" lang="en-US" altLang="en-US" sz="1400" b="0" i="0" u="none" strike="noStrike" cap="none" normalizeH="0" baseline="0" dirty="0">
                <a:ln>
                  <a:noFill/>
                </a:ln>
                <a:effectLst/>
                <a:latin typeface="+mn-lt"/>
                <a:ea typeface="DINWebProRegular"/>
              </a:rPr>
              <a:t> flag from the command line, </a:t>
            </a:r>
            <a:r>
              <a:rPr kumimoji="0" lang="en-US" altLang="en-US" sz="1400" b="0" i="0" u="none" strike="noStrike" cap="none" normalizeH="0" baseline="0" dirty="0" err="1">
                <a:ln>
                  <a:noFill/>
                </a:ln>
                <a:effectLst/>
                <a:latin typeface="+mn-lt"/>
                <a:ea typeface="DINWebProRegular"/>
              </a:rPr>
              <a:t>git</a:t>
            </a:r>
            <a:r>
              <a:rPr kumimoji="0" lang="en-US" altLang="en-US" sz="1400" b="0" i="0" u="none" strike="noStrike" cap="none" normalizeH="0" baseline="0" dirty="0">
                <a:ln>
                  <a:noFill/>
                </a:ln>
                <a:effectLst/>
                <a:latin typeface="+mn-lt"/>
                <a:ea typeface="DINWebProRegular"/>
              </a:rPr>
              <a:t> will pop you into the editor of your choice. The editor is chosen from the following list (in priority order):</a:t>
            </a:r>
            <a:endParaRPr kumimoji="0" lang="en-US" altLang="en-US" sz="1400" b="0" i="0" u="none" strike="noStrike" cap="none" normalizeH="0" baseline="0" dirty="0">
              <a:ln>
                <a:noFill/>
              </a:ln>
              <a:effectLst/>
              <a:latin typeface="+mn-lt"/>
            </a:endParaRP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effectLst/>
                <a:latin typeface="+mn-lt"/>
                <a:ea typeface="inherit"/>
              </a:rPr>
              <a:t>GIT_EDITOR environment variable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err="1">
                <a:ln>
                  <a:noFill/>
                </a:ln>
                <a:effectLst/>
                <a:latin typeface="+mn-lt"/>
                <a:ea typeface="inherit"/>
              </a:rPr>
              <a:t>core.editor</a:t>
            </a:r>
            <a:r>
              <a:rPr kumimoji="0" lang="en-US" altLang="en-US" sz="1400" b="0" i="0" u="none" strike="noStrike" cap="none" normalizeH="0" baseline="0" dirty="0">
                <a:ln>
                  <a:noFill/>
                </a:ln>
                <a:effectLst/>
                <a:latin typeface="+mn-lt"/>
                <a:ea typeface="inherit"/>
              </a:rPr>
              <a:t> configuration setting</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effectLst/>
                <a:latin typeface="+mn-lt"/>
                <a:ea typeface="inherit"/>
              </a:rPr>
              <a:t>VISUAL environment variable</a:t>
            </a:r>
          </a:p>
          <a:p>
            <a:pPr marL="0" marR="0" lvl="0" indent="0" algn="l" defTabSz="914400" rtl="0" eaLnBrk="0" fontAlgn="base" latinLnBrk="0" hangingPunct="0">
              <a:lnSpc>
                <a:spcPct val="100000"/>
              </a:lnSpc>
              <a:spcBef>
                <a:spcPct val="0"/>
              </a:spcBef>
              <a:spcAft>
                <a:spcPct val="0"/>
              </a:spcAft>
              <a:buClrTx/>
              <a:buSzTx/>
              <a:buFontTx/>
              <a:buChar char="•"/>
              <a:tabLst/>
            </a:pPr>
            <a:r>
              <a:rPr kumimoji="0" lang="en-US" altLang="en-US" sz="1400" b="0" i="0" u="none" strike="noStrike" cap="none" normalizeH="0" baseline="0" dirty="0">
                <a:ln>
                  <a:noFill/>
                </a:ln>
                <a:effectLst/>
                <a:latin typeface="+mn-lt"/>
                <a:ea typeface="inherit"/>
              </a:rPr>
              <a:t>EDITOR environment variable</a:t>
            </a:r>
            <a:endParaRPr kumimoji="0" lang="en-US" altLang="en-US" sz="1400" b="0" i="0" u="none" strike="noStrike" cap="none" normalizeH="0" baseline="0" dirty="0">
              <a:ln>
                <a:noFill/>
              </a:ln>
              <a:effectLst/>
              <a:latin typeface="+mn-lt"/>
              <a:ea typeface="DINWebProRegular"/>
            </a:endParaRP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210205324"/>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28869" y="136526"/>
            <a:ext cx="10515600" cy="767936"/>
          </a:xfrm>
        </p:spPr>
        <p:txBody>
          <a:bodyPr/>
          <a:lstStyle/>
          <a:p>
            <a:r>
              <a:rPr lang="en-US" b="1" dirty="0"/>
              <a:t>History</a:t>
            </a:r>
          </a:p>
        </p:txBody>
      </p:sp>
      <p:pic>
        <p:nvPicPr>
          <p:cNvPr id="4" name="Picture 3"/>
          <p:cNvPicPr>
            <a:picLocks noChangeAspect="1"/>
          </p:cNvPicPr>
          <p:nvPr/>
        </p:nvPicPr>
        <p:blipFill>
          <a:blip r:embed="rId2"/>
          <a:stretch>
            <a:fillRect/>
          </a:stretch>
        </p:blipFill>
        <p:spPr>
          <a:xfrm>
            <a:off x="2501142" y="211070"/>
            <a:ext cx="2364064" cy="618848"/>
          </a:xfrm>
          <a:prstGeom prst="rect">
            <a:avLst/>
          </a:prstGeom>
        </p:spPr>
      </p:pic>
      <p:pic>
        <p:nvPicPr>
          <p:cNvPr id="5" name="Picture 4"/>
          <p:cNvPicPr>
            <a:picLocks noChangeAspect="1"/>
          </p:cNvPicPr>
          <p:nvPr/>
        </p:nvPicPr>
        <p:blipFill>
          <a:blip r:embed="rId3"/>
          <a:stretch>
            <a:fillRect/>
          </a:stretch>
        </p:blipFill>
        <p:spPr>
          <a:xfrm>
            <a:off x="0" y="979006"/>
            <a:ext cx="5874027" cy="5588898"/>
          </a:xfrm>
          <a:prstGeom prst="rect">
            <a:avLst/>
          </a:prstGeom>
        </p:spPr>
      </p:pic>
      <p:pic>
        <p:nvPicPr>
          <p:cNvPr id="6" name="Picture 5"/>
          <p:cNvPicPr>
            <a:picLocks noChangeAspect="1"/>
          </p:cNvPicPr>
          <p:nvPr/>
        </p:nvPicPr>
        <p:blipFill>
          <a:blip r:embed="rId4"/>
          <a:stretch>
            <a:fillRect/>
          </a:stretch>
        </p:blipFill>
        <p:spPr>
          <a:xfrm>
            <a:off x="6082748" y="979006"/>
            <a:ext cx="6038022" cy="5588898"/>
          </a:xfrm>
          <a:prstGeom prst="rect">
            <a:avLst/>
          </a:prstGeom>
        </p:spPr>
      </p:pic>
    </p:spTree>
    <p:extLst>
      <p:ext uri="{BB962C8B-B14F-4D97-AF65-F5344CB8AC3E}">
        <p14:creationId xmlns:p14="http://schemas.microsoft.com/office/powerpoint/2010/main" val="26728682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919</TotalTime>
  <Words>413</Words>
  <Application>Microsoft Office PowerPoint</Application>
  <PresentationFormat>Widescreen</PresentationFormat>
  <Paragraphs>86</Paragraphs>
  <Slides>20</Slides>
  <Notes>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20</vt:i4>
      </vt:variant>
    </vt:vector>
  </HeadingPairs>
  <TitlesOfParts>
    <vt:vector size="26" baseType="lpstr">
      <vt:lpstr>DINWebProRegular</vt:lpstr>
      <vt:lpstr>inherit</vt:lpstr>
      <vt:lpstr>Arial</vt:lpstr>
      <vt:lpstr>Calibri</vt:lpstr>
      <vt:lpstr>Calibri Light</vt:lpstr>
      <vt:lpstr>Office Theme</vt:lpstr>
      <vt:lpstr>GitHub Guide</vt:lpstr>
      <vt:lpstr>Git Terminology $git help</vt:lpstr>
      <vt:lpstr>PowerPoint Presentation</vt:lpstr>
      <vt:lpstr>Setup </vt:lpstr>
      <vt:lpstr>Create a Git Repository</vt:lpstr>
      <vt:lpstr>Check Repo Status</vt:lpstr>
      <vt:lpstr>Staging changes for later commits</vt:lpstr>
      <vt:lpstr>Staging and Committing</vt:lpstr>
      <vt:lpstr>History</vt:lpstr>
      <vt:lpstr>PowerPoint Presentation</vt:lpstr>
      <vt:lpstr>Aliases</vt:lpstr>
      <vt:lpstr>Undo local changes before staging</vt:lpstr>
      <vt:lpstr>PowerPoint Presentation</vt:lpstr>
      <vt:lpstr>Undo Staged changes before committing</vt:lpstr>
      <vt:lpstr>Amend commits</vt:lpstr>
      <vt:lpstr>Moving files within a repo</vt:lpstr>
      <vt:lpstr>PowerPoint Presentation</vt:lpstr>
      <vt:lpstr>PowerPoint Presentation</vt:lpstr>
      <vt:lpstr>PowerPoint Presentation</vt:lpstr>
      <vt:lpstr>Reference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GitHub Guide</dc:title>
  <dc:creator>Xuan Tran</dc:creator>
  <cp:lastModifiedBy>Xuan Tran</cp:lastModifiedBy>
  <cp:revision>87</cp:revision>
  <dcterms:created xsi:type="dcterms:W3CDTF">2016-08-26T06:30:52Z</dcterms:created>
  <dcterms:modified xsi:type="dcterms:W3CDTF">2016-09-03T02:49:58Z</dcterms:modified>
</cp:coreProperties>
</file>

<file path=docProps/thumbnail.jpeg>
</file>